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141499-955F-4AD9-9EBB-5751FF5557CB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928C15-C970-4220-B3CE-493AC8772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B9567B-13EB-45DE-8C87-B614D3A5213C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DAD2BE-CD8F-48A0-98A3-FFE679AEB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28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AD2BE-CD8F-48A0-98A3-FFE679AEBE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6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AD2BE-CD8F-48A0-98A3-FFE679AEBE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1D96-7A74-4390-A50B-79551F75B08C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3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95E-938F-41E5-8A88-3DA16D9F9D79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6FA55-FE3B-4F0E-9CF3-11EA1C6F2C67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3AA8-2061-42DC-B2B9-4B80C5D76336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B2E3C-6BF8-4642-BF7F-00B80B717AED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C19A-CF7E-492F-9F30-7CA7D93EDCC8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7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C877-2C9C-4E13-A059-4D0F59840351}" type="datetime1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4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E2B0-1DAB-401C-BDDF-46D1DA93ACAB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1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F361-8BFE-4F20-BED2-95C47A161CE5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2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FBC3-8D33-44AD-9A1A-5F0F233894F3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7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E9D6-B2BD-454F-AC23-8BE3A2999622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0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B648-D30B-43B7-B130-422152FBFCAC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3205-5864-438B-A918-E2C37E5AC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4191000" cy="13998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57200" y="3040559"/>
            <a:ext cx="8579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.VnBodoni" pitchFamily="34" charset="0"/>
              </a:rPr>
              <a:t>2015 FINANCIAL REPORT</a:t>
            </a:r>
            <a:endParaRPr lang="en-US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.VnBodon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962400"/>
            <a:ext cx="645696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AT CEEC’S EGM/AGM 2016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MARCH. 05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2016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	Csaba Bundik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CEEC’s Vice-Chairman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6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9598"/>
            <a:ext cx="9144000" cy="626202"/>
            <a:chOff x="0" y="59598"/>
            <a:chExt cx="9144000" cy="62620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98" y="59598"/>
              <a:ext cx="2802811" cy="550002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0" y="609600"/>
              <a:ext cx="9144000" cy="76200"/>
              <a:chOff x="0" y="152400"/>
              <a:chExt cx="9144000" cy="762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0" y="228600"/>
                <a:ext cx="9144000" cy="0"/>
              </a:xfrm>
              <a:prstGeom prst="line">
                <a:avLst/>
              </a:prstGeom>
              <a:ln w="762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0" y="152400"/>
                <a:ext cx="9144000" cy="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22174" r="1215" b="5555"/>
          <a:stretch/>
        </p:blipFill>
        <p:spPr>
          <a:xfrm>
            <a:off x="304800" y="1214496"/>
            <a:ext cx="8343900" cy="34337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1439" t="22062" r="15827" b="10151"/>
          <a:stretch/>
        </p:blipFill>
        <p:spPr>
          <a:xfrm>
            <a:off x="889959" y="1905000"/>
            <a:ext cx="8101641" cy="3733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t="22368" r="45739" b="9129"/>
          <a:stretch/>
        </p:blipFill>
        <p:spPr>
          <a:xfrm>
            <a:off x="1747110" y="2688886"/>
            <a:ext cx="5763491" cy="40929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4800" y="811768"/>
            <a:ext cx="83439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CEEC Bank Book: Record of all transactions through CEEC’s bank account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76300" y="1573731"/>
            <a:ext cx="80391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CEEC Expense Book: Record of all transactions in cash from Hanoi &amp; HCM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52404" y="2303870"/>
            <a:ext cx="7315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CEEC Members &amp; Prospect List: List of CEEC members and their payment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59598"/>
            <a:ext cx="9144000" cy="626202"/>
            <a:chOff x="0" y="59598"/>
            <a:chExt cx="9144000" cy="62620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98" y="59598"/>
              <a:ext cx="2802811" cy="550002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0" y="609600"/>
              <a:ext cx="9144000" cy="76200"/>
              <a:chOff x="0" y="152400"/>
              <a:chExt cx="9144000" cy="762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0" y="228600"/>
                <a:ext cx="9144000" cy="0"/>
              </a:xfrm>
              <a:prstGeom prst="line">
                <a:avLst/>
              </a:prstGeom>
              <a:ln w="762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0" y="152400"/>
                <a:ext cx="9144000" cy="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914400"/>
            <a:ext cx="7620000" cy="4366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7468" y="5280640"/>
            <a:ext cx="1492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RECONCILIATION: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90800" y="5304885"/>
                <a:ext cx="5105400" cy="1366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20090">
                  <a:lnSpc>
                    <a:spcPct val="115000"/>
                  </a:lnSpc>
                </a:pPr>
                <a:r>
                  <a:rPr lang="en-US" sz="1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Last </a:t>
                </a:r>
                <a:r>
                  <a:rPr lang="en-US" sz="12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Update &amp; Applied Exchange Rate: March, 01</a:t>
                </a:r>
                <a:r>
                  <a:rPr lang="en-US" sz="1200" b="1" baseline="300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</a:t>
                </a:r>
                <a:r>
                  <a:rPr lang="en-US" sz="12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2016 </a:t>
                </a:r>
                <a:endParaRPr lang="en-US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91540" indent="-171450">
                  <a:lnSpc>
                    <a:spcPct val="115000"/>
                  </a:lnSpc>
                  <a:buFont typeface="Wingdings" panose="05000000000000000000" pitchFamily="2" charset="2"/>
                  <a:buChar char="§"/>
                </a:pPr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VND 180,740,104.00 		</a:t>
                </a:r>
                <a:endParaRPr lang="en-US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91540" indent="-171450">
                  <a:lnSpc>
                    <a:spcPct val="115000"/>
                  </a:lnSpc>
                  <a:buFont typeface="Wingdings" panose="05000000000000000000" pitchFamily="2" charset="2"/>
                  <a:buChar char="§"/>
                </a:pPr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EUR 2,465.17 </a:t>
                </a:r>
                <a:r>
                  <a:rPr lang="en-US" sz="12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VND  </a:t>
                </a:r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59,717,486.01)	</a:t>
                </a:r>
                <a:endParaRPr lang="en-US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91540" indent="-171450">
                  <a:lnSpc>
                    <a:spcPct val="115000"/>
                  </a:lnSpc>
                  <a:buFont typeface="Wingdings" panose="05000000000000000000" pitchFamily="2" charset="2"/>
                  <a:buChar char="§"/>
                </a:pPr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USD 371.30 (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 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VND 8,279,990)</a:t>
                </a:r>
                <a:endParaRPr lang="en-US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91540" indent="-171450">
                  <a:lnSpc>
                    <a:spcPct val="115000"/>
                  </a:lnSpc>
                  <a:buFont typeface="Wingdings" panose="05000000000000000000" pitchFamily="2" charset="2"/>
                  <a:buChar char="§"/>
                </a:pPr>
                <a:r>
                  <a:rPr lang="en-US" sz="1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Cash on hand: VND  16,813,900</a:t>
                </a:r>
                <a:endParaRPr lang="en-US" sz="16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2009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200" b="1" u="sng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TOTAL: 	VND 265,551,480.01</a:t>
                </a:r>
                <a:endParaRPr lang="en-US" sz="1600" u="sng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304885"/>
                <a:ext cx="5105400" cy="1366528"/>
              </a:xfrm>
              <a:prstGeom prst="rect">
                <a:avLst/>
              </a:prstGeom>
              <a:blipFill rotWithShape="0">
                <a:blip r:embed="rId5"/>
                <a:stretch>
                  <a:fillRect b="-1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Elbow Connector 10"/>
          <p:cNvCxnSpPr/>
          <p:nvPr/>
        </p:nvCxnSpPr>
        <p:spPr>
          <a:xfrm flipV="1">
            <a:off x="5943600" y="5029200"/>
            <a:ext cx="1905000" cy="1524000"/>
          </a:xfrm>
          <a:prstGeom prst="bentConnector3">
            <a:avLst>
              <a:gd name="adj1" fmla="val 100182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03205-5864-438B-A918-E2C37E5AC493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95316" y="103625"/>
            <a:ext cx="5462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2015 STATEMENT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 FINANCIAL POSITION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294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59598"/>
            <a:ext cx="9144000" cy="626202"/>
            <a:chOff x="0" y="59598"/>
            <a:chExt cx="9144000" cy="62620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98" y="59598"/>
              <a:ext cx="2802811" cy="550002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0" y="609600"/>
              <a:ext cx="9144000" cy="76200"/>
              <a:chOff x="0" y="152400"/>
              <a:chExt cx="9144000" cy="762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0" y="228600"/>
                <a:ext cx="9144000" cy="0"/>
              </a:xfrm>
              <a:prstGeom prst="line">
                <a:avLst/>
              </a:prstGeom>
              <a:ln w="762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0" y="152400"/>
                <a:ext cx="9144000" cy="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Box 9"/>
          <p:cNvSpPr txBox="1"/>
          <p:nvPr/>
        </p:nvSpPr>
        <p:spPr>
          <a:xfrm>
            <a:off x="2995316" y="103625"/>
            <a:ext cx="6223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2016 BUDGET PROJECTION- Worst case Scenario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52498" y="1600200"/>
            <a:ext cx="6931501" cy="4572000"/>
            <a:chOff x="457200" y="1600200"/>
            <a:chExt cx="7922101" cy="49530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57200" y="1600200"/>
              <a:ext cx="792210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4418250" y="1600200"/>
              <a:ext cx="1350" cy="4953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5352" y="1257179"/>
            <a:ext cx="4125795" cy="234633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1072435" y="3352800"/>
            <a:ext cx="326283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2435" y="1701956"/>
            <a:ext cx="3193328" cy="1556604"/>
          </a:xfrm>
          <a:prstGeom prst="rect">
            <a:avLst/>
          </a:prstGeom>
        </p:spPr>
      </p:pic>
      <p:sp>
        <p:nvSpPr>
          <p:cNvPr id="28" name="Line Callout 3 (Accent Bar) 27"/>
          <p:cNvSpPr/>
          <p:nvPr/>
        </p:nvSpPr>
        <p:spPr>
          <a:xfrm>
            <a:off x="1072435" y="3886200"/>
            <a:ext cx="2747956" cy="304800"/>
          </a:xfrm>
          <a:prstGeom prst="accentCallout3">
            <a:avLst>
              <a:gd name="adj1" fmla="val 21477"/>
              <a:gd name="adj2" fmla="val -8333"/>
              <a:gd name="adj3" fmla="val 21477"/>
              <a:gd name="adj4" fmla="val -15690"/>
              <a:gd name="adj5" fmla="val -604318"/>
              <a:gd name="adj6" fmla="val -16068"/>
              <a:gd name="adj7" fmla="val -604991"/>
              <a:gd name="adj8" fmla="val -10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/>
              <a:t>Individual Renewed: 10</a:t>
            </a:r>
          </a:p>
          <a:p>
            <a:r>
              <a:rPr lang="en-US" sz="1200" b="1" dirty="0" smtClean="0"/>
              <a:t>Expected new individual member: 7</a:t>
            </a:r>
          </a:p>
          <a:p>
            <a:r>
              <a:rPr lang="en-US" sz="1200" b="1" dirty="0" smtClean="0"/>
              <a:t>(Pro-rata rate non-applicable)</a:t>
            </a:r>
            <a:endParaRPr lang="en-US" sz="1200" b="1" dirty="0"/>
          </a:p>
        </p:txBody>
      </p:sp>
      <p:sp>
        <p:nvSpPr>
          <p:cNvPr id="29" name="Line Callout 3 (Accent Bar) 28"/>
          <p:cNvSpPr/>
          <p:nvPr/>
        </p:nvSpPr>
        <p:spPr>
          <a:xfrm>
            <a:off x="762000" y="4630158"/>
            <a:ext cx="2747956" cy="304800"/>
          </a:xfrm>
          <a:prstGeom prst="accentCallout3">
            <a:avLst>
              <a:gd name="adj1" fmla="val 21477"/>
              <a:gd name="adj2" fmla="val -8333"/>
              <a:gd name="adj3" fmla="val 21477"/>
              <a:gd name="adj4" fmla="val -14556"/>
              <a:gd name="adj5" fmla="val -778181"/>
              <a:gd name="adj6" fmla="val -14178"/>
              <a:gd name="adj7" fmla="val -778856"/>
              <a:gd name="adj8" fmla="val 103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/>
              <a:t>SME Renewed: 19</a:t>
            </a:r>
          </a:p>
          <a:p>
            <a:r>
              <a:rPr lang="en-US" sz="1200" b="1" dirty="0" smtClean="0"/>
              <a:t>Expected new </a:t>
            </a:r>
            <a:r>
              <a:rPr lang="en-US" sz="1200" b="1" dirty="0" smtClean="0"/>
              <a:t>SMEs </a:t>
            </a:r>
            <a:r>
              <a:rPr lang="en-US" sz="1200" b="1" dirty="0" smtClean="0"/>
              <a:t>member: 6</a:t>
            </a:r>
          </a:p>
          <a:p>
            <a:r>
              <a:rPr lang="en-US" sz="1200" b="1" dirty="0" smtClean="0"/>
              <a:t>(Pro-rata rate applicable)</a:t>
            </a:r>
            <a:endParaRPr lang="en-US" sz="1200" b="1" dirty="0"/>
          </a:p>
        </p:txBody>
      </p:sp>
      <p:sp>
        <p:nvSpPr>
          <p:cNvPr id="30" name="Line Callout 3 (Accent Bar) 29"/>
          <p:cNvSpPr/>
          <p:nvPr/>
        </p:nvSpPr>
        <p:spPr>
          <a:xfrm>
            <a:off x="730827" y="5436169"/>
            <a:ext cx="2747956" cy="304800"/>
          </a:xfrm>
          <a:prstGeom prst="accentCallout3">
            <a:avLst>
              <a:gd name="adj1" fmla="val 38522"/>
              <a:gd name="adj2" fmla="val -4552"/>
              <a:gd name="adj3" fmla="val 38523"/>
              <a:gd name="adj4" fmla="val -9640"/>
              <a:gd name="adj5" fmla="val -894090"/>
              <a:gd name="adj6" fmla="val -9262"/>
              <a:gd name="adj7" fmla="val -894765"/>
              <a:gd name="adj8" fmla="val 122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/>
              <a:t>Share &amp; (L)Earn: CEEC bi-monthly event</a:t>
            </a:r>
            <a:endParaRPr lang="en-US" sz="1200" b="1" dirty="0"/>
          </a:p>
        </p:txBody>
      </p:sp>
      <p:cxnSp>
        <p:nvCxnSpPr>
          <p:cNvPr id="33" name="Elbow Connector 32"/>
          <p:cNvCxnSpPr/>
          <p:nvPr/>
        </p:nvCxnSpPr>
        <p:spPr>
          <a:xfrm>
            <a:off x="3509956" y="4038600"/>
            <a:ext cx="1061958" cy="743958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>
            <a:off x="3218420" y="4813585"/>
            <a:ext cx="1353494" cy="12703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6"/>
          <a:srcRect t="3447"/>
          <a:stretch/>
        </p:blipFill>
        <p:spPr>
          <a:xfrm>
            <a:off x="4611010" y="1828800"/>
            <a:ext cx="3448119" cy="40386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1388" y="3352800"/>
            <a:ext cx="2757128" cy="30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90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122</Words>
  <Application>Microsoft Office PowerPoint</Application>
  <PresentationFormat>On-screen Show (4:3)</PresentationFormat>
  <Paragraphs>29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</cp:revision>
  <cp:lastPrinted>2016-03-04T10:09:02Z</cp:lastPrinted>
  <dcterms:created xsi:type="dcterms:W3CDTF">2016-03-01T07:55:45Z</dcterms:created>
  <dcterms:modified xsi:type="dcterms:W3CDTF">2016-03-04T10:27:46Z</dcterms:modified>
</cp:coreProperties>
</file>