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9" d="100"/>
          <a:sy n="79" d="100"/>
        </p:scale>
        <p:origin x="-3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93A0B-005D-4AAD-8EEA-C84D70091E0B}"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116945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3A0B-005D-4AAD-8EEA-C84D70091E0B}"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209901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3A0B-005D-4AAD-8EEA-C84D70091E0B}"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399144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3A0B-005D-4AAD-8EEA-C84D70091E0B}"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21726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93A0B-005D-4AAD-8EEA-C84D70091E0B}"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25339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93A0B-005D-4AAD-8EEA-C84D70091E0B}"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426408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93A0B-005D-4AAD-8EEA-C84D70091E0B}" type="datetimeFigureOut">
              <a:rPr lang="en-US" smtClean="0"/>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7550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93A0B-005D-4AAD-8EEA-C84D70091E0B}" type="datetimeFigureOut">
              <a:rPr lang="en-US" smtClean="0"/>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14370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93A0B-005D-4AAD-8EEA-C84D70091E0B}" type="datetimeFigureOut">
              <a:rPr lang="en-US" smtClean="0"/>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41911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93A0B-005D-4AAD-8EEA-C84D70091E0B}"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197586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93A0B-005D-4AAD-8EEA-C84D70091E0B}"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5A8D-D5ED-4CA1-A6D5-508E52F97BDB}" type="slidenum">
              <a:rPr lang="en-US" smtClean="0"/>
              <a:t>‹#›</a:t>
            </a:fld>
            <a:endParaRPr lang="en-US"/>
          </a:p>
        </p:txBody>
      </p:sp>
    </p:spTree>
    <p:extLst>
      <p:ext uri="{BB962C8B-B14F-4D97-AF65-F5344CB8AC3E}">
        <p14:creationId xmlns:p14="http://schemas.microsoft.com/office/powerpoint/2010/main" val="9302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93A0B-005D-4AAD-8EEA-C84D70091E0B}" type="datetimeFigureOut">
              <a:rPr lang="en-US" smtClean="0"/>
              <a:t>3/4/2016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A5A8D-D5ED-4CA1-A6D5-508E52F97BDB}" type="slidenum">
              <a:rPr lang="en-US" smtClean="0"/>
              <a:t>‹#›</a:t>
            </a:fld>
            <a:endParaRPr lang="en-US"/>
          </a:p>
        </p:txBody>
      </p:sp>
    </p:spTree>
    <p:extLst>
      <p:ext uri="{BB962C8B-B14F-4D97-AF65-F5344CB8AC3E}">
        <p14:creationId xmlns:p14="http://schemas.microsoft.com/office/powerpoint/2010/main" val="327091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950799" y="3358343"/>
            <a:ext cx="10886159" cy="60436"/>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859" b="11570"/>
          <a:stretch/>
        </p:blipFill>
        <p:spPr>
          <a:xfrm rot="870774">
            <a:off x="-332123" y="494092"/>
            <a:ext cx="5863103" cy="525592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a:scene3d>
            <a:camera prst="perspectiveBelow"/>
            <a:lightRig rig="threePt" dir="t"/>
          </a:scene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986" r="39584" b="27645"/>
          <a:stretch/>
        </p:blipFill>
        <p:spPr>
          <a:xfrm>
            <a:off x="3666811" y="1080844"/>
            <a:ext cx="3124200" cy="2122029"/>
          </a:xfrm>
          <a:prstGeom prst="rect">
            <a:avLst/>
          </a:prstGeom>
        </p:spPr>
      </p:pic>
      <p:sp>
        <p:nvSpPr>
          <p:cNvPr id="7" name="TextBox 6"/>
          <p:cNvSpPr txBox="1"/>
          <p:nvPr/>
        </p:nvSpPr>
        <p:spPr>
          <a:xfrm>
            <a:off x="3771900" y="3418779"/>
            <a:ext cx="23241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MARCH, 5</a:t>
            </a:r>
            <a:r>
              <a:rPr lang="en-US" b="1" baseline="30000" dirty="0" smtClean="0">
                <a:effectLst>
                  <a:outerShdw blurRad="38100" dist="38100" dir="2700000" algn="tl">
                    <a:srgbClr val="000000">
                      <a:alpha val="43137"/>
                    </a:srgbClr>
                  </a:outerShdw>
                </a:effectLst>
              </a:rPr>
              <a:t>th</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2016</a:t>
            </a:r>
            <a:endParaRPr lang="en-US" b="1" dirty="0">
              <a:effectLst>
                <a:outerShdw blurRad="38100" dist="38100" dir="2700000" algn="tl">
                  <a:srgbClr val="000000">
                    <a:alpha val="43137"/>
                  </a:srgbClr>
                </a:outerShdw>
              </a:effectLst>
            </a:endParaRPr>
          </a:p>
        </p:txBody>
      </p:sp>
      <p:sp>
        <p:nvSpPr>
          <p:cNvPr id="8" name="TextBox 7"/>
          <p:cNvSpPr txBox="1"/>
          <p:nvPr/>
        </p:nvSpPr>
        <p:spPr>
          <a:xfrm>
            <a:off x="4457504" y="3967830"/>
            <a:ext cx="6977520" cy="523220"/>
          </a:xfrm>
          <a:prstGeom prst="rect">
            <a:avLst/>
          </a:prstGeom>
          <a:noFill/>
        </p:spPr>
        <p:txBody>
          <a:bodyPr wrap="square" rtlCol="0">
            <a:spAutoFit/>
          </a:bodyPr>
          <a:lstStyle/>
          <a:p>
            <a:r>
              <a:rPr lang="en-US" sz="2800" b="1" dirty="0" smtClean="0">
                <a:solidFill>
                  <a:srgbClr val="C00000"/>
                </a:solidFill>
                <a:effectLst>
                  <a:outerShdw blurRad="38100" dist="38100" dir="2700000" algn="tl">
                    <a:srgbClr val="000000">
                      <a:alpha val="43137"/>
                    </a:srgbClr>
                  </a:outerShdw>
                </a:effectLst>
              </a:rPr>
              <a:t>ELECTION OF 2016 EXECUTIVE COMMITTEE</a:t>
            </a:r>
            <a:endParaRPr lang="en-US" sz="2800" b="1" dirty="0">
              <a:solidFill>
                <a:srgbClr val="C00000"/>
              </a:solidFill>
              <a:effectLst>
                <a:outerShdw blurRad="38100" dist="38100" dir="2700000" algn="tl">
                  <a:srgbClr val="000000">
                    <a:alpha val="43137"/>
                  </a:srgbClr>
                </a:outerShdw>
              </a:effectLst>
            </a:endParaRPr>
          </a:p>
        </p:txBody>
      </p:sp>
      <p:grpSp>
        <p:nvGrpSpPr>
          <p:cNvPr id="10" name="Group 9"/>
          <p:cNvGrpSpPr/>
          <p:nvPr/>
        </p:nvGrpSpPr>
        <p:grpSpPr>
          <a:xfrm>
            <a:off x="0" y="152399"/>
            <a:ext cx="12192000" cy="163487"/>
            <a:chOff x="0" y="152400"/>
            <a:chExt cx="9144000" cy="76200"/>
          </a:xfrm>
        </p:grpSpPr>
        <p:cxnSp>
          <p:nvCxnSpPr>
            <p:cNvPr id="11" name="Straight Connector 10"/>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0" y="6356350"/>
            <a:ext cx="12192000" cy="120650"/>
            <a:chOff x="0" y="152400"/>
            <a:chExt cx="9144000" cy="76200"/>
          </a:xfrm>
        </p:grpSpPr>
        <p:cxnSp>
          <p:nvCxnSpPr>
            <p:cNvPr id="14" name="Straight Connector 13"/>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1"/>
          <p:cNvSpPr>
            <a:spLocks noGrp="1"/>
          </p:cNvSpPr>
          <p:nvPr>
            <p:ph type="sldNum" sz="quarter" idx="12"/>
          </p:nvPr>
        </p:nvSpPr>
        <p:spPr>
          <a:xfrm>
            <a:off x="6553200" y="6356350"/>
            <a:ext cx="2133600" cy="365125"/>
          </a:xfrm>
        </p:spPr>
        <p:txBody>
          <a:bodyPr/>
          <a:lstStyle/>
          <a:p>
            <a:fld id="{FB427357-2060-4B85-9C9D-7F7763E5CE70}" type="slidenum">
              <a:rPr lang="en-US" smtClean="0"/>
              <a:t>1</a:t>
            </a:fld>
            <a:endParaRPr lang="en-US"/>
          </a:p>
        </p:txBody>
      </p:sp>
    </p:spTree>
    <p:extLst>
      <p:ext uri="{BB962C8B-B14F-4D97-AF65-F5344CB8AC3E}">
        <p14:creationId xmlns:p14="http://schemas.microsoft.com/office/powerpoint/2010/main" val="22547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598"/>
            <a:ext cx="12192000" cy="658156"/>
            <a:chOff x="0" y="59598"/>
            <a:chExt cx="12192000" cy="65815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599"/>
              <a:ext cx="12192000" cy="108155"/>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2" name="Rectangle 11"/>
          <p:cNvSpPr/>
          <p:nvPr/>
        </p:nvSpPr>
        <p:spPr>
          <a:xfrm>
            <a:off x="4224595" y="149933"/>
            <a:ext cx="6777702" cy="461665"/>
          </a:xfrm>
          <a:prstGeom prst="rect">
            <a:avLst/>
          </a:prstGeom>
        </p:spPr>
        <p:txBody>
          <a:bodyPr wrap="square">
            <a:spAutoFit/>
          </a:bodyPr>
          <a:lstStyle/>
          <a:p>
            <a:r>
              <a:rPr lang="en-US" sz="24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2015  EXECUTIVE COMMITTEE</a:t>
            </a:r>
          </a:p>
        </p:txBody>
      </p:sp>
      <p:grpSp>
        <p:nvGrpSpPr>
          <p:cNvPr id="25" name="Group 24"/>
          <p:cNvGrpSpPr/>
          <p:nvPr/>
        </p:nvGrpSpPr>
        <p:grpSpPr>
          <a:xfrm>
            <a:off x="1602658" y="1350670"/>
            <a:ext cx="9067800" cy="4722373"/>
            <a:chOff x="0" y="996709"/>
            <a:chExt cx="9067800" cy="4722373"/>
          </a:xfrm>
        </p:grpSpPr>
        <p:grpSp>
          <p:nvGrpSpPr>
            <p:cNvPr id="26" name="Group 25"/>
            <p:cNvGrpSpPr/>
            <p:nvPr/>
          </p:nvGrpSpPr>
          <p:grpSpPr>
            <a:xfrm>
              <a:off x="0" y="996709"/>
              <a:ext cx="9067800" cy="4722373"/>
              <a:chOff x="0" y="996709"/>
              <a:chExt cx="9067800" cy="4722373"/>
            </a:xfrm>
          </p:grpSpPr>
          <p:pic>
            <p:nvPicPr>
              <p:cNvPr id="28" name="Picture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0484" y="1066800"/>
                <a:ext cx="2787316" cy="1524000"/>
              </a:xfrm>
              <a:prstGeom prst="rect">
                <a:avLst/>
              </a:prstGeom>
            </p:spPr>
          </p:pic>
          <p:pic>
            <p:nvPicPr>
              <p:cNvPr id="29" name="Picture 28"/>
              <p:cNvPicPr>
                <a:picLocks noChangeAspect="1"/>
              </p:cNvPicPr>
              <p:nvPr/>
            </p:nvPicPr>
            <p:blipFill rotWithShape="1">
              <a:blip r:embed="rId4" cstate="email">
                <a:extLst>
                  <a:ext uri="{28A0092B-C50C-407E-A947-70E740481C1C}">
                    <a14:useLocalDpi xmlns:a14="http://schemas.microsoft.com/office/drawing/2010/main"/>
                  </a:ext>
                </a:extLst>
              </a:blip>
              <a:srcRect l="18000" t="24222" r="15001" b="10000"/>
              <a:stretch/>
            </p:blipFill>
            <p:spPr>
              <a:xfrm>
                <a:off x="6324600" y="2667000"/>
                <a:ext cx="2743200" cy="1514901"/>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a:ext>
                </a:extLst>
              </a:blip>
              <a:srcRect l="17000" t="23333" r="14500" b="10889"/>
              <a:stretch/>
            </p:blipFill>
            <p:spPr>
              <a:xfrm>
                <a:off x="6253657" y="4202293"/>
                <a:ext cx="2808109" cy="1516789"/>
              </a:xfrm>
              <a:prstGeom prst="rect">
                <a:avLst/>
              </a:prstGeom>
            </p:spPr>
          </p:pic>
          <p:grpSp>
            <p:nvGrpSpPr>
              <p:cNvPr id="31" name="Group 30"/>
              <p:cNvGrpSpPr/>
              <p:nvPr/>
            </p:nvGrpSpPr>
            <p:grpSpPr>
              <a:xfrm>
                <a:off x="0" y="996709"/>
                <a:ext cx="6324600" cy="4652282"/>
                <a:chOff x="0" y="996709"/>
                <a:chExt cx="6324600" cy="4652282"/>
              </a:xfrm>
              <a:solidFill>
                <a:schemeClr val="bg1"/>
              </a:solidFill>
            </p:grpSpPr>
            <p:pic>
              <p:nvPicPr>
                <p:cNvPr id="35" name="Picture 3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996709"/>
                  <a:ext cx="6277777" cy="4652282"/>
                </a:xfrm>
                <a:prstGeom prst="rect">
                  <a:avLst/>
                </a:prstGeom>
                <a:grpFill/>
              </p:spPr>
            </p:pic>
            <p:sp>
              <p:nvSpPr>
                <p:cNvPr id="36" name="TextBox 35"/>
                <p:cNvSpPr txBox="1"/>
                <p:nvPr/>
              </p:nvSpPr>
              <p:spPr>
                <a:xfrm>
                  <a:off x="990600" y="1524000"/>
                  <a:ext cx="5334000" cy="914400"/>
                </a:xfrm>
                <a:prstGeom prst="rect">
                  <a:avLst/>
                </a:prstGeom>
                <a:grpFill/>
              </p:spPr>
              <p:txBody>
                <a:bodyPr wrap="square" rtlCol="0">
                  <a:spAutoFit/>
                </a:bodyPr>
                <a:lstStyle/>
                <a:p>
                  <a:endParaRPr lang="en-US" dirty="0"/>
                </a:p>
              </p:txBody>
            </p:sp>
          </p:grpSp>
          <p:sp>
            <p:nvSpPr>
              <p:cNvPr id="32" name="TextBox 31"/>
              <p:cNvSpPr txBox="1"/>
              <p:nvPr/>
            </p:nvSpPr>
            <p:spPr>
              <a:xfrm>
                <a:off x="990600" y="2950871"/>
                <a:ext cx="5334000" cy="1143000"/>
              </a:xfrm>
              <a:prstGeom prst="rect">
                <a:avLst/>
              </a:prstGeom>
              <a:solidFill>
                <a:schemeClr val="bg1"/>
              </a:solidFill>
            </p:spPr>
            <p:txBody>
              <a:bodyPr wrap="square" rtlCol="0">
                <a:spAutoFit/>
              </a:bodyPr>
              <a:lstStyle/>
              <a:p>
                <a:endParaRPr lang="en-US" dirty="0"/>
              </a:p>
            </p:txBody>
          </p:sp>
          <p:sp>
            <p:nvSpPr>
              <p:cNvPr id="33" name="TextBox 32"/>
              <p:cNvSpPr txBox="1"/>
              <p:nvPr/>
            </p:nvSpPr>
            <p:spPr>
              <a:xfrm>
                <a:off x="990600" y="4572000"/>
                <a:ext cx="5334000" cy="1066800"/>
              </a:xfrm>
              <a:prstGeom prst="rect">
                <a:avLst/>
              </a:prstGeom>
              <a:solidFill>
                <a:schemeClr val="bg1"/>
              </a:solidFill>
            </p:spPr>
            <p:txBody>
              <a:bodyPr wrap="square" rtlCol="0">
                <a:spAutoFit/>
              </a:bodyPr>
              <a:lstStyle/>
              <a:p>
                <a:endParaRPr lang="en-US" dirty="0"/>
              </a:p>
            </p:txBody>
          </p:sp>
          <p:sp>
            <p:nvSpPr>
              <p:cNvPr id="34" name="TextBox 33"/>
              <p:cNvSpPr txBox="1"/>
              <p:nvPr/>
            </p:nvSpPr>
            <p:spPr>
              <a:xfrm>
                <a:off x="990600" y="2319005"/>
                <a:ext cx="1600200" cy="369332"/>
              </a:xfrm>
              <a:prstGeom prst="rect">
                <a:avLst/>
              </a:prstGeom>
              <a:solidFill>
                <a:schemeClr val="bg1"/>
              </a:solidFill>
            </p:spPr>
            <p:txBody>
              <a:bodyPr wrap="square" rtlCol="0">
                <a:spAutoFit/>
              </a:bodyPr>
              <a:lstStyle/>
              <a:p>
                <a:endParaRPr lang="en-US" dirty="0"/>
              </a:p>
            </p:txBody>
          </p:sp>
        </p:grpSp>
        <p:sp>
          <p:nvSpPr>
            <p:cNvPr id="27" name="TextBox 26"/>
            <p:cNvSpPr txBox="1"/>
            <p:nvPr/>
          </p:nvSpPr>
          <p:spPr>
            <a:xfrm rot="5400000">
              <a:off x="3981452" y="2615331"/>
              <a:ext cx="114300" cy="152400"/>
            </a:xfrm>
            <a:prstGeom prst="rect">
              <a:avLst/>
            </a:prstGeom>
            <a:solidFill>
              <a:schemeClr val="bg1"/>
            </a:solidFill>
            <a:ln>
              <a:noFill/>
            </a:ln>
          </p:spPr>
          <p:txBody>
            <a:bodyPr wrap="square" rtlCol="0">
              <a:spAutoFit/>
            </a:bodyPr>
            <a:lstStyle/>
            <a:p>
              <a:endParaRPr lang="en-US" dirty="0"/>
            </a:p>
          </p:txBody>
        </p:sp>
      </p:grpSp>
      <p:sp>
        <p:nvSpPr>
          <p:cNvPr id="37" name="Rectangle 36"/>
          <p:cNvSpPr/>
          <p:nvPr/>
        </p:nvSpPr>
        <p:spPr>
          <a:xfrm>
            <a:off x="2522315" y="1849213"/>
            <a:ext cx="5498960" cy="938719"/>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Marko </a:t>
            </a:r>
            <a:r>
              <a:rPr lang="en-US" sz="1100" dirty="0" err="1">
                <a:latin typeface="Times New Roman" panose="02020603050405020304" pitchFamily="18" charset="0"/>
                <a:cs typeface="Times New Roman" panose="02020603050405020304" pitchFamily="18" charset="0"/>
              </a:rPr>
              <a:t>Moric</a:t>
            </a:r>
            <a:r>
              <a:rPr lang="en-US" sz="1100" dirty="0">
                <a:latin typeface="Times New Roman" panose="02020603050405020304" pitchFamily="18" charset="0"/>
                <a:cs typeface="Times New Roman" panose="02020603050405020304" pitchFamily="18" charset="0"/>
              </a:rPr>
              <a:t> started working in Vietnam since 2005 in </a:t>
            </a:r>
            <a:r>
              <a:rPr lang="en-US" sz="1100" dirty="0" err="1">
                <a:latin typeface="Times New Roman" panose="02020603050405020304" pitchFamily="18" charset="0"/>
                <a:cs typeface="Times New Roman" panose="02020603050405020304" pitchFamily="18" charset="0"/>
              </a:rPr>
              <a:t>Melia</a:t>
            </a:r>
            <a:r>
              <a:rPr lang="en-US" sz="1100" dirty="0">
                <a:latin typeface="Times New Roman" panose="02020603050405020304" pitchFamily="18" charset="0"/>
                <a:cs typeface="Times New Roman" panose="02020603050405020304" pitchFamily="18" charset="0"/>
              </a:rPr>
              <a:t> Hotel, Hanoi. During 10 years afterward, the CEEE’s Chairman has became a professional and created a vast network in many different areas including: hospitality management, marketing, human resource management, asset management, international trade, </a:t>
            </a:r>
            <a:r>
              <a:rPr lang="en-US" sz="1100" dirty="0" smtClean="0">
                <a:latin typeface="Times New Roman" panose="02020603050405020304" pitchFamily="18" charset="0"/>
                <a:cs typeface="Times New Roman" panose="02020603050405020304" pitchFamily="18" charset="0"/>
              </a:rPr>
              <a:t>consultant </a:t>
            </a:r>
            <a:r>
              <a:rPr lang="en-US" sz="1100" dirty="0">
                <a:latin typeface="Times New Roman" panose="02020603050405020304" pitchFamily="18" charset="0"/>
                <a:cs typeface="Times New Roman" panose="02020603050405020304" pitchFamily="18" charset="0"/>
              </a:rPr>
              <a:t>in fisheries, wood, and real estate sectors, and organization and management of foreign representative offices in Vietnam.</a:t>
            </a:r>
          </a:p>
        </p:txBody>
      </p:sp>
      <p:sp>
        <p:nvSpPr>
          <p:cNvPr id="38" name="Rectangle 37"/>
          <p:cNvSpPr/>
          <p:nvPr/>
        </p:nvSpPr>
        <p:spPr>
          <a:xfrm>
            <a:off x="2534875" y="3347616"/>
            <a:ext cx="5486400" cy="1107996"/>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Magdalena </a:t>
            </a:r>
            <a:r>
              <a:rPr lang="en-US" sz="1100" dirty="0" err="1">
                <a:latin typeface="Times New Roman" panose="02020603050405020304" pitchFamily="18" charset="0"/>
                <a:cs typeface="Times New Roman" panose="02020603050405020304" pitchFamily="18" charset="0"/>
              </a:rPr>
              <a:t>Krakowiak</a:t>
            </a:r>
            <a:r>
              <a:rPr lang="en-US" sz="1100" dirty="0">
                <a:latin typeface="Times New Roman" panose="02020603050405020304" pitchFamily="18" charset="0"/>
                <a:cs typeface="Times New Roman" panose="02020603050405020304" pitchFamily="18" charset="0"/>
              </a:rPr>
              <a:t> has moved to Vietnam in September 2012 to start up the Marketing &amp; Advertising Company, Conception Ltd. The company provides communication platforms for brands directed towards pregnant women and families with babies. </a:t>
            </a:r>
          </a:p>
          <a:p>
            <a:pPr algn="just"/>
            <a:r>
              <a:rPr lang="en-US" sz="1100" dirty="0">
                <a:latin typeface="Times New Roman" panose="02020603050405020304" pitchFamily="18" charset="0"/>
                <a:cs typeface="Times New Roman" panose="02020603050405020304" pitchFamily="18" charset="0"/>
              </a:rPr>
              <a:t>Magdalena has over 16 years experience in marketing and sales, including 7 years on managing positions and running the companies in CEE region. Graduated from the Faculty of Management at Warsaw University.</a:t>
            </a:r>
          </a:p>
        </p:txBody>
      </p:sp>
      <p:sp>
        <p:nvSpPr>
          <p:cNvPr id="39" name="Rectangle 38"/>
          <p:cNvSpPr/>
          <p:nvPr/>
        </p:nvSpPr>
        <p:spPr>
          <a:xfrm>
            <a:off x="2517058" y="5002161"/>
            <a:ext cx="5410199" cy="938719"/>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Csaba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Bundik</a:t>
            </a:r>
            <a:r>
              <a:rPr lang="en-US" sz="1100" dirty="0">
                <a:latin typeface="Times New Roman" panose="02020603050405020304" pitchFamily="18" charset="0"/>
                <a:cs typeface="Times New Roman" panose="02020603050405020304" pitchFamily="18" charset="0"/>
              </a:rPr>
              <a:t> is active in management consulting, business development and venture capital fields with strong networks in South East Asia, Europe and US. Cofounder and member of the Board of the Hungarian asset management company, named ALTERA, which is listed in the Budapest Stock Exchange. Formerly served as Executive Director of </a:t>
            </a:r>
            <a:r>
              <a:rPr lang="en-US" sz="1100" dirty="0" err="1">
                <a:latin typeface="Times New Roman" panose="02020603050405020304" pitchFamily="18" charset="0"/>
                <a:cs typeface="Times New Roman" panose="02020603050405020304" pitchFamily="18" charset="0"/>
              </a:rPr>
              <a:t>EuroCham</a:t>
            </a:r>
            <a:r>
              <a:rPr lang="en-US" sz="1100" dirty="0">
                <a:latin typeface="Times New Roman" panose="02020603050405020304" pitchFamily="18" charset="0"/>
                <a:cs typeface="Times New Roman" panose="02020603050405020304" pitchFamily="18" charset="0"/>
              </a:rPr>
              <a:t> Vietnam.</a:t>
            </a:r>
          </a:p>
        </p:txBody>
      </p:sp>
    </p:spTree>
    <p:extLst>
      <p:ext uri="{BB962C8B-B14F-4D97-AF65-F5344CB8AC3E}">
        <p14:creationId xmlns:p14="http://schemas.microsoft.com/office/powerpoint/2010/main" val="35471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9598"/>
            <a:ext cx="12192000" cy="658156"/>
            <a:chOff x="0" y="59598"/>
            <a:chExt cx="12192000" cy="65815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599"/>
              <a:ext cx="12192000" cy="108155"/>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9" name="Rectangle 8"/>
          <p:cNvSpPr/>
          <p:nvPr/>
        </p:nvSpPr>
        <p:spPr>
          <a:xfrm>
            <a:off x="4224595" y="149933"/>
            <a:ext cx="6777702" cy="461665"/>
          </a:xfrm>
          <a:prstGeom prst="rect">
            <a:avLst/>
          </a:prstGeom>
        </p:spPr>
        <p:txBody>
          <a:bodyPr wrap="square">
            <a:spAutoFit/>
          </a:bodyPr>
          <a:lstStyle/>
          <a:p>
            <a:r>
              <a:rPr lang="en-US" sz="24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2015  EXECUTIVE COMMITTEE</a:t>
            </a:r>
          </a:p>
        </p:txBody>
      </p:sp>
      <p:grpSp>
        <p:nvGrpSpPr>
          <p:cNvPr id="10" name="Group 9"/>
          <p:cNvGrpSpPr/>
          <p:nvPr/>
        </p:nvGrpSpPr>
        <p:grpSpPr>
          <a:xfrm>
            <a:off x="1568795" y="992241"/>
            <a:ext cx="8909934" cy="5783576"/>
            <a:chOff x="5466" y="1079093"/>
            <a:chExt cx="8909934" cy="5783576"/>
          </a:xfrm>
        </p:grpSpPr>
        <p:grpSp>
          <p:nvGrpSpPr>
            <p:cNvPr id="11" name="Group 10"/>
            <p:cNvGrpSpPr/>
            <p:nvPr/>
          </p:nvGrpSpPr>
          <p:grpSpPr>
            <a:xfrm>
              <a:off x="76200" y="1079093"/>
              <a:ext cx="8839200" cy="5783576"/>
              <a:chOff x="76200" y="417612"/>
              <a:chExt cx="8839200" cy="5783576"/>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17000" t="23333" r="14500" b="10889"/>
              <a:stretch/>
            </p:blipFill>
            <p:spPr>
              <a:xfrm>
                <a:off x="6172200" y="417612"/>
                <a:ext cx="2743200" cy="1481729"/>
              </a:xfrm>
              <a:prstGeom prst="rect">
                <a:avLst/>
              </a:prstGeom>
            </p:spPr>
          </p:pic>
          <p:pic>
            <p:nvPicPr>
              <p:cNvPr id="17" name="Picture 16"/>
              <p:cNvPicPr>
                <a:picLocks noChangeAspect="1"/>
              </p:cNvPicPr>
              <p:nvPr/>
            </p:nvPicPr>
            <p:blipFill rotWithShape="1">
              <a:blip r:embed="rId4" cstate="print"/>
              <a:srcRect l="28500" t="14445" r="25500" b="1111"/>
              <a:stretch/>
            </p:blipFill>
            <p:spPr>
              <a:xfrm>
                <a:off x="76200" y="457199"/>
                <a:ext cx="5562600" cy="5743989"/>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t="5258"/>
              <a:stretch/>
            </p:blipFill>
            <p:spPr>
              <a:xfrm>
                <a:off x="6211158" y="1905000"/>
                <a:ext cx="2663731" cy="1373183"/>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t="5172" b="1"/>
              <a:stretch/>
            </p:blipFill>
            <p:spPr>
              <a:xfrm>
                <a:off x="6211158" y="3327394"/>
                <a:ext cx="2704242" cy="1397006"/>
              </a:xfrm>
              <a:prstGeom prst="rect">
                <a:avLst/>
              </a:prstGeom>
            </p:spPr>
          </p:pic>
          <p:sp>
            <p:nvSpPr>
              <p:cNvPr id="20" name="TextBox 19"/>
              <p:cNvSpPr txBox="1"/>
              <p:nvPr/>
            </p:nvSpPr>
            <p:spPr>
              <a:xfrm>
                <a:off x="914400" y="914400"/>
                <a:ext cx="4800600" cy="984941"/>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914400" y="2362200"/>
                <a:ext cx="4838700" cy="1066800"/>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914400" y="3810000"/>
                <a:ext cx="4724400" cy="990600"/>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914400" y="5334000"/>
                <a:ext cx="4800600" cy="867188"/>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914400" y="4724400"/>
                <a:ext cx="1066800" cy="369332"/>
              </a:xfrm>
              <a:prstGeom prst="rect">
                <a:avLst/>
              </a:prstGeom>
              <a:solidFill>
                <a:schemeClr val="bg1"/>
              </a:solidFill>
            </p:spPr>
            <p:txBody>
              <a:bodyPr wrap="square" rtlCol="0">
                <a:spAutoFit/>
              </a:bodyPr>
              <a:lstStyle/>
              <a:p>
                <a:endParaRPr lang="en-US" dirty="0"/>
              </a:p>
            </p:txBody>
          </p:sp>
        </p:grpSp>
        <p:sp>
          <p:nvSpPr>
            <p:cNvPr id="12" name="Rectangle 11"/>
            <p:cNvSpPr/>
            <p:nvPr/>
          </p:nvSpPr>
          <p:spPr>
            <a:xfrm>
              <a:off x="873029" y="1517808"/>
              <a:ext cx="5258659" cy="1107996"/>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Helga Nagy draws on over 25 years of successful work in the corporate and private sector in Europe, with over 15 years residing in Vietnam and realizing challenging projects in higher education, manufacturing, operations, hospitality and the service sector. Helga has a track record as lecturer, trainer and entrepreneur and supported numerous companies to establish strategic business partnerships. Helga is active in the area of personal and professional skills development in multi-cultural business environments</a:t>
              </a:r>
              <a:r>
                <a:rPr lang="en-US" sz="1100" dirty="0" smtClean="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p:txBody>
        </p:sp>
        <p:sp>
          <p:nvSpPr>
            <p:cNvPr id="13" name="Rectangle 12"/>
            <p:cNvSpPr/>
            <p:nvPr/>
          </p:nvSpPr>
          <p:spPr>
            <a:xfrm>
              <a:off x="877529" y="2947481"/>
              <a:ext cx="5254159" cy="1107996"/>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Christoph</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Schill</a:t>
              </a:r>
              <a:r>
                <a:rPr lang="en-US" sz="1100" dirty="0">
                  <a:latin typeface="Times New Roman" panose="02020603050405020304" pitchFamily="18" charset="0"/>
                  <a:cs typeface="Times New Roman" panose="02020603050405020304" pitchFamily="18" charset="0"/>
                </a:rPr>
                <a:t> has earned  substantial expertise in finance and banking, human resource, project management and consultancy since 1996. The CEEC’s Executive Director first came to work in Vietnam in 2010 as an organizational development &amp; product innovation consultant. He worked in </a:t>
              </a:r>
              <a:r>
                <a:rPr lang="en-US" sz="1100" dirty="0" err="1">
                  <a:latin typeface="Times New Roman" panose="02020603050405020304" pitchFamily="18" charset="0"/>
                  <a:cs typeface="Times New Roman" panose="02020603050405020304" pitchFamily="18" charset="0"/>
                </a:rPr>
                <a:t>EuroCham</a:t>
              </a:r>
              <a:r>
                <a:rPr lang="en-US" sz="1100" dirty="0">
                  <a:latin typeface="Times New Roman" panose="02020603050405020304" pitchFamily="18" charset="0"/>
                  <a:cs typeface="Times New Roman" panose="02020603050405020304" pitchFamily="18" charset="0"/>
                </a:rPr>
                <a:t> Vietnam as a Project Manager before taking his current green growth consultant and chief representative position at </a:t>
              </a:r>
              <a:r>
                <a:rPr lang="en-US" sz="1100" dirty="0" err="1">
                  <a:latin typeface="Times New Roman" panose="02020603050405020304" pitchFamily="18" charset="0"/>
                  <a:cs typeface="Times New Roman" panose="02020603050405020304" pitchFamily="18" charset="0"/>
                </a:rPr>
                <a:t>Pracsis</a:t>
              </a:r>
              <a:r>
                <a:rPr lang="en-US" sz="1100" dirty="0">
                  <a:latin typeface="Times New Roman" panose="02020603050405020304" pitchFamily="18" charset="0"/>
                  <a:cs typeface="Times New Roman" panose="02020603050405020304" pitchFamily="18" charset="0"/>
                </a:rPr>
                <a:t> South East Asia, a Brussels based EU service provider.</a:t>
              </a:r>
            </a:p>
          </p:txBody>
        </p:sp>
        <p:sp>
          <p:nvSpPr>
            <p:cNvPr id="14" name="Rectangle 13"/>
            <p:cNvSpPr/>
            <p:nvPr/>
          </p:nvSpPr>
          <p:spPr>
            <a:xfrm>
              <a:off x="887778" y="4395281"/>
              <a:ext cx="5243911" cy="1107996"/>
            </a:xfrm>
            <a:prstGeom prst="rect">
              <a:avLst/>
            </a:prstGeom>
          </p:spPr>
          <p:txBody>
            <a:bodyPr wrap="square">
              <a:spAutoFit/>
            </a:bodyPr>
            <a:lstStyle/>
            <a:p>
              <a:pPr algn="just"/>
              <a:r>
                <a:rPr lang="en-US" sz="1100" dirty="0" err="1">
                  <a:latin typeface="Times New Roman" panose="02020603050405020304" pitchFamily="18" charset="0"/>
                  <a:cs typeface="Times New Roman" panose="02020603050405020304" pitchFamily="18" charset="0"/>
                </a:rPr>
                <a:t>Istvan</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Lenart</a:t>
              </a:r>
              <a:r>
                <a:rPr lang="en-US" sz="1100" dirty="0">
                  <a:latin typeface="Times New Roman" panose="02020603050405020304" pitchFamily="18" charset="0"/>
                  <a:cs typeface="Times New Roman" panose="02020603050405020304" pitchFamily="18" charset="0"/>
                </a:rPr>
                <a:t> arrived to Vietnam in 2008 as representative of a Hungarian private enterprise, contractual partner of the Hungarian Investment and Trade Development Agency. He established Vietnam Office and Lao PDR Branch Office of the company. Later he worked as Commercial Attaché and Deputy Consul of the Hungarian Embassy in Hanoi. </a:t>
              </a:r>
              <a:r>
                <a:rPr lang="en-US" sz="1100" dirty="0" smtClean="0">
                  <a:latin typeface="Times New Roman" panose="02020603050405020304" pitchFamily="18" charset="0"/>
                  <a:cs typeface="Times New Roman" panose="02020603050405020304" pitchFamily="18" charset="0"/>
                </a:rPr>
                <a:t>He is the former Chief </a:t>
              </a:r>
              <a:r>
                <a:rPr lang="en-US" sz="1100" dirty="0">
                  <a:latin typeface="Times New Roman" panose="02020603050405020304" pitchFamily="18" charset="0"/>
                  <a:cs typeface="Times New Roman" panose="02020603050405020304" pitchFamily="18" charset="0"/>
                </a:rPr>
                <a:t>Representative of SKC Trade House Ltd. in Vietnam and </a:t>
              </a:r>
              <a:r>
                <a:rPr lang="en-US" sz="1100" dirty="0" smtClean="0">
                  <a:latin typeface="Times New Roman" panose="02020603050405020304" pitchFamily="18" charset="0"/>
                  <a:cs typeface="Times New Roman" panose="02020603050405020304" pitchFamily="18" charset="0"/>
                </a:rPr>
                <a:t>Former Country </a:t>
              </a:r>
              <a:r>
                <a:rPr lang="en-US" sz="1100" dirty="0">
                  <a:latin typeface="Times New Roman" panose="02020603050405020304" pitchFamily="18" charset="0"/>
                  <a:cs typeface="Times New Roman" panose="02020603050405020304" pitchFamily="18" charset="0"/>
                </a:rPr>
                <a:t>Representative of the Hungarian National Trading House.</a:t>
              </a:r>
            </a:p>
          </p:txBody>
        </p:sp>
        <p:sp>
          <p:nvSpPr>
            <p:cNvPr id="15" name="TextBox 14"/>
            <p:cNvSpPr txBox="1"/>
            <p:nvPr/>
          </p:nvSpPr>
          <p:spPr>
            <a:xfrm>
              <a:off x="5466" y="5534561"/>
              <a:ext cx="6205692" cy="1323439"/>
            </a:xfrm>
            <a:prstGeom prst="rect">
              <a:avLst/>
            </a:prstGeom>
            <a:solidFill>
              <a:schemeClr val="bg1"/>
            </a:solidFill>
          </p:spPr>
          <p:txBody>
            <a:bodyPr wrap="square" rtlCol="0">
              <a:spAutoFit/>
            </a:bodyPr>
            <a:lstStyle/>
            <a:p>
              <a:endParaRPr lang="en-US" sz="1600" dirty="0" smtClean="0"/>
            </a:p>
            <a:p>
              <a:endParaRPr lang="en-US" sz="1600" dirty="0"/>
            </a:p>
            <a:p>
              <a:endParaRPr lang="en-US" sz="1600" dirty="0" smtClean="0"/>
            </a:p>
            <a:p>
              <a:endParaRPr lang="en-US" sz="1600" dirty="0"/>
            </a:p>
            <a:p>
              <a:endParaRPr lang="en-US" sz="1600" dirty="0"/>
            </a:p>
          </p:txBody>
        </p:sp>
      </p:grpSp>
    </p:spTree>
    <p:extLst>
      <p:ext uri="{BB962C8B-B14F-4D97-AF65-F5344CB8AC3E}">
        <p14:creationId xmlns:p14="http://schemas.microsoft.com/office/powerpoint/2010/main" val="32046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9598"/>
            <a:ext cx="12192000" cy="658156"/>
            <a:chOff x="0" y="59598"/>
            <a:chExt cx="12192000" cy="65815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8" y="59598"/>
              <a:ext cx="2802811" cy="550002"/>
            </a:xfrm>
            <a:prstGeom prst="rect">
              <a:avLst/>
            </a:prstGeom>
          </p:spPr>
        </p:pic>
        <p:grpSp>
          <p:nvGrpSpPr>
            <p:cNvPr id="6" name="Group 5"/>
            <p:cNvGrpSpPr/>
            <p:nvPr/>
          </p:nvGrpSpPr>
          <p:grpSpPr>
            <a:xfrm>
              <a:off x="0" y="609599"/>
              <a:ext cx="12192000" cy="108155"/>
              <a:chOff x="0" y="152400"/>
              <a:chExt cx="9144000" cy="76200"/>
            </a:xfrm>
          </p:grpSpPr>
          <p:cxnSp>
            <p:nvCxnSpPr>
              <p:cNvPr id="7" name="Straight Connector 6"/>
              <p:cNvCxnSpPr/>
              <p:nvPr/>
            </p:nvCxnSpPr>
            <p:spPr>
              <a:xfrm>
                <a:off x="0" y="228600"/>
                <a:ext cx="91440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
                <a:ext cx="914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9" name="Rectangle 8"/>
          <p:cNvSpPr/>
          <p:nvPr/>
        </p:nvSpPr>
        <p:spPr>
          <a:xfrm>
            <a:off x="3333136" y="149933"/>
            <a:ext cx="8780206" cy="461665"/>
          </a:xfrm>
          <a:prstGeom prst="rect">
            <a:avLst/>
          </a:prstGeom>
        </p:spPr>
        <p:txBody>
          <a:bodyPr wrap="square">
            <a:spAutoFit/>
          </a:bodyPr>
          <a:lstStyle/>
          <a:p>
            <a:r>
              <a:rPr lang="en-US" sz="2400" b="1"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VnCentury Schoolbook" pitchFamily="34" charset="0"/>
              </a:rPr>
              <a:t>CEEC 2016  EXECUTIVE COMMITTEE: NOMINEES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643" r="21544"/>
          <a:stretch/>
        </p:blipFill>
        <p:spPr>
          <a:xfrm>
            <a:off x="542655" y="823911"/>
            <a:ext cx="876475" cy="109273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05537" y="865626"/>
            <a:ext cx="10081845" cy="1200329"/>
          </a:xfrm>
          <a:prstGeom prst="rect">
            <a:avLst/>
          </a:prstGeom>
          <a:noFill/>
        </p:spPr>
        <p:txBody>
          <a:bodyPr wrap="square" rtlCol="0">
            <a:spAutoFit/>
          </a:bodyPr>
          <a:lstStyle/>
          <a:p>
            <a:pPr algn="just"/>
            <a:r>
              <a:rPr lang="en-US" sz="1200" b="1" dirty="0" smtClean="0"/>
              <a:t>BORIS GUEUDIN,</a:t>
            </a:r>
          </a:p>
          <a:p>
            <a:pPr algn="just"/>
            <a:r>
              <a:rPr lang="en-US" sz="1200" dirty="0" smtClean="0"/>
              <a:t>Boris Gueudin, is leading the Financial Advisory services for </a:t>
            </a:r>
            <a:r>
              <a:rPr lang="en-US" sz="1200" dirty="0" err="1" smtClean="0"/>
              <a:t>Mazars</a:t>
            </a:r>
            <a:r>
              <a:rPr lang="en-US" sz="1200" dirty="0" smtClean="0"/>
              <a:t> in Vietnam. Boris participated to numerous advisory project in Poland and Vietnam including entry strategy and company set up, due diligence, business planning and tax advisory project. </a:t>
            </a:r>
          </a:p>
          <a:p>
            <a:pPr algn="just"/>
            <a:r>
              <a:rPr lang="en-US" sz="1200" dirty="0" smtClean="0"/>
              <a:t>Working in Vietnam since more than 4 years, Boris has acquired a broad network in the expat community in both Ho Chi Minh City and Hanoi and a profound experience on investment specificities in Vietnam. </a:t>
            </a:r>
          </a:p>
          <a:p>
            <a:pPr algn="just"/>
            <a:endParaRPr lang="en-US" sz="1200" dirty="0"/>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8963" r="11994"/>
          <a:stretch/>
        </p:blipFill>
        <p:spPr>
          <a:xfrm>
            <a:off x="542655" y="1978219"/>
            <a:ext cx="876475" cy="1108850"/>
          </a:xfrm>
          <a:prstGeom prst="rect">
            <a:avLst/>
          </a:prstGeom>
          <a:ln>
            <a:noFill/>
          </a:ln>
          <a:effectLst>
            <a:outerShdw blurRad="292100" dist="139700" dir="2700000" algn="tl" rotWithShape="0">
              <a:srgbClr val="333333">
                <a:alpha val="65000"/>
              </a:srgbClr>
            </a:outerShdw>
          </a:effectLst>
        </p:spPr>
      </p:pic>
      <p:sp>
        <p:nvSpPr>
          <p:cNvPr id="26" name="Rectangle 25"/>
          <p:cNvSpPr/>
          <p:nvPr/>
        </p:nvSpPr>
        <p:spPr>
          <a:xfrm>
            <a:off x="1605537" y="2154058"/>
            <a:ext cx="10105030" cy="1015663"/>
          </a:xfrm>
          <a:prstGeom prst="rect">
            <a:avLst/>
          </a:prstGeom>
        </p:spPr>
        <p:txBody>
          <a:bodyPr wrap="square">
            <a:spAutoFit/>
          </a:bodyPr>
          <a:lstStyle/>
          <a:p>
            <a:pPr algn="just"/>
            <a:r>
              <a:rPr lang="en-US" sz="1200" b="1" dirty="0" smtClean="0"/>
              <a:t>PIOTR HARASIMOWICZ</a:t>
            </a:r>
          </a:p>
          <a:p>
            <a:pPr algn="just"/>
            <a:r>
              <a:rPr lang="en-US" sz="1200" dirty="0" smtClean="0"/>
              <a:t>Coming to Vietnam since 2012, with </a:t>
            </a:r>
            <a:r>
              <a:rPr lang="en-US" sz="1200" dirty="0"/>
              <a:t>over 15 years of hands-on experience, </a:t>
            </a:r>
            <a:r>
              <a:rPr lang="en-US" sz="1200" dirty="0" smtClean="0"/>
              <a:t>Piotr </a:t>
            </a:r>
            <a:r>
              <a:rPr lang="en-US" sz="1200" dirty="0" err="1" smtClean="0"/>
              <a:t>Harasimowicz</a:t>
            </a:r>
            <a:r>
              <a:rPr lang="en-US" sz="1200" dirty="0" smtClean="0"/>
              <a:t> </a:t>
            </a:r>
            <a:r>
              <a:rPr lang="en-US" sz="1200" dirty="0"/>
              <a:t>have developed expertise in operational efficiency and business performance in industries ranging from an automotive retail/ repair business to the international chemical, pharmaceutical and nutrition industry, and from Eastern Europe to Asia. </a:t>
            </a:r>
            <a:endParaRPr lang="en-US" sz="1200" dirty="0" smtClean="0"/>
          </a:p>
          <a:p>
            <a:pPr algn="just"/>
            <a:endParaRPr lang="en-US" sz="1200" dirty="0"/>
          </a:p>
        </p:txBody>
      </p:sp>
      <p:pic>
        <p:nvPicPr>
          <p:cNvPr id="27" name="Picture 26"/>
          <p:cNvPicPr/>
          <p:nvPr/>
        </p:nvPicPr>
        <p:blipFill rotWithShape="1">
          <a:blip r:embed="rId5">
            <a:extLst>
              <a:ext uri="{28A0092B-C50C-407E-A947-70E740481C1C}">
                <a14:useLocalDpi xmlns:a14="http://schemas.microsoft.com/office/drawing/2010/main" val="0"/>
              </a:ext>
            </a:extLst>
          </a:blip>
          <a:srcRect l="7678" r="12561"/>
          <a:stretch/>
        </p:blipFill>
        <p:spPr>
          <a:xfrm>
            <a:off x="542655" y="3160674"/>
            <a:ext cx="876475" cy="930990"/>
          </a:xfrm>
          <a:prstGeom prst="rect">
            <a:avLst/>
          </a:prstGeom>
          <a:ln>
            <a:noFill/>
          </a:ln>
          <a:effectLst>
            <a:outerShdw blurRad="292100" dist="139700" dir="2700000" algn="tl" rotWithShape="0">
              <a:srgbClr val="333333">
                <a:alpha val="65000"/>
              </a:srgbClr>
            </a:outerShdw>
          </a:effectLst>
        </p:spPr>
      </p:pic>
      <p:sp>
        <p:nvSpPr>
          <p:cNvPr id="28" name="Rectangle 27"/>
          <p:cNvSpPr/>
          <p:nvPr/>
        </p:nvSpPr>
        <p:spPr>
          <a:xfrm>
            <a:off x="1605537" y="3148642"/>
            <a:ext cx="10105030" cy="1384995"/>
          </a:xfrm>
          <a:prstGeom prst="rect">
            <a:avLst/>
          </a:prstGeom>
        </p:spPr>
        <p:txBody>
          <a:bodyPr wrap="square">
            <a:spAutoFit/>
          </a:bodyPr>
          <a:lstStyle/>
          <a:p>
            <a:pPr algn="just"/>
            <a:r>
              <a:rPr lang="en-US" sz="1200" b="1" dirty="0" smtClean="0"/>
              <a:t>CSABA </a:t>
            </a:r>
            <a:r>
              <a:rPr lang="en-US" sz="1200" b="1" dirty="0" smtClean="0"/>
              <a:t>SZOKE</a:t>
            </a:r>
          </a:p>
          <a:p>
            <a:pPr algn="just"/>
            <a:r>
              <a:rPr lang="en-US" sz="1200" dirty="0"/>
              <a:t>Csaba </a:t>
            </a:r>
            <a:r>
              <a:rPr lang="en-US" sz="1200" dirty="0" err="1"/>
              <a:t>Szoke</a:t>
            </a:r>
            <a:r>
              <a:rPr lang="en-US" sz="1200" dirty="0"/>
              <a:t> had travelled the world extensively and lived in Hungary, the USA, England, Greece, and Spain before moving to Vietnam. Originally trained in the legal profession, Csaba left his corporate lawyer career behind and switched to education in 2009. Starting out as an English teacher he progressed through the ranks and eventually set up his own training business in Ho Chi Minh City. </a:t>
            </a:r>
            <a:r>
              <a:rPr lang="en-US" sz="1200" dirty="0" err="1"/>
              <a:t>Csaba’s</a:t>
            </a:r>
            <a:r>
              <a:rPr lang="en-US" sz="1200" dirty="0"/>
              <a:t> motto to life is “There is always room for improvement.” which he strives to apply to both his professional, and private life.</a:t>
            </a:r>
          </a:p>
          <a:p>
            <a:pPr algn="just"/>
            <a:endParaRPr lang="en-US" sz="1200" b="1" dirty="0" smtClean="0"/>
          </a:p>
          <a:p>
            <a:pPr algn="just"/>
            <a:endParaRPr lang="en-US" sz="1200" dirty="0"/>
          </a:p>
        </p:txBody>
      </p:sp>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7910" r="9277" b="-2222"/>
          <a:stretch/>
        </p:blipFill>
        <p:spPr>
          <a:xfrm>
            <a:off x="572647" y="4212269"/>
            <a:ext cx="846484" cy="1044877"/>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1592091" y="4284541"/>
            <a:ext cx="10105030" cy="830997"/>
          </a:xfrm>
          <a:prstGeom prst="rect">
            <a:avLst/>
          </a:prstGeom>
        </p:spPr>
        <p:txBody>
          <a:bodyPr wrap="square">
            <a:spAutoFit/>
          </a:bodyPr>
          <a:lstStyle/>
          <a:p>
            <a:pPr algn="just"/>
            <a:r>
              <a:rPr lang="en-US" sz="1200" b="1" dirty="0" smtClean="0"/>
              <a:t>GELLERT HORVATH</a:t>
            </a:r>
          </a:p>
          <a:p>
            <a:pPr algn="just"/>
            <a:r>
              <a:rPr lang="en-US" sz="1200" dirty="0" smtClean="0"/>
              <a:t>After working as a political adviser in the cabinet of </a:t>
            </a:r>
            <a:r>
              <a:rPr lang="en-US" sz="1200" dirty="0" err="1" smtClean="0"/>
              <a:t>Enikő</a:t>
            </a:r>
            <a:r>
              <a:rPr lang="en-US" sz="1200" dirty="0" smtClean="0"/>
              <a:t> </a:t>
            </a:r>
            <a:r>
              <a:rPr lang="en-US" sz="1200" dirty="0" err="1" smtClean="0"/>
              <a:t>Győri</a:t>
            </a:r>
            <a:r>
              <a:rPr lang="en-US" sz="1200" dirty="0" smtClean="0"/>
              <a:t>, Minister of State for EU Affairs, </a:t>
            </a:r>
            <a:r>
              <a:rPr lang="en-US" sz="1200" dirty="0" err="1" smtClean="0"/>
              <a:t>Gellert</a:t>
            </a:r>
            <a:r>
              <a:rPr lang="en-US" sz="1200" dirty="0" smtClean="0"/>
              <a:t> </a:t>
            </a:r>
            <a:r>
              <a:rPr lang="en-US" sz="1200" dirty="0" err="1" smtClean="0"/>
              <a:t>Hovarth</a:t>
            </a:r>
            <a:r>
              <a:rPr lang="en-US" sz="1200" dirty="0" smtClean="0"/>
              <a:t> first came to Vietnam in 2012 to received his position as Deputy Head of Mission of the Embassy of Hungary in Hanoi (</a:t>
            </a:r>
            <a:r>
              <a:rPr lang="en-US" sz="1200" dirty="0"/>
              <a:t>political, commercial and development </a:t>
            </a:r>
            <a:r>
              <a:rPr lang="en-US" sz="1200" dirty="0" smtClean="0"/>
              <a:t>affairs).  He has in-depth knowledge in law and public administration.</a:t>
            </a:r>
            <a:endParaRPr lang="en-US" sz="1200" dirty="0"/>
          </a:p>
        </p:txBody>
      </p:sp>
      <p:pic>
        <p:nvPicPr>
          <p:cNvPr id="1026" name="Picture 2" descr="Vuong-Thuy-Tien_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79" y="5435993"/>
            <a:ext cx="905020" cy="1172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592091" y="5550961"/>
            <a:ext cx="10105030" cy="1384995"/>
          </a:xfrm>
          <a:prstGeom prst="rect">
            <a:avLst/>
          </a:prstGeom>
        </p:spPr>
        <p:txBody>
          <a:bodyPr wrap="square">
            <a:spAutoFit/>
          </a:bodyPr>
          <a:lstStyle/>
          <a:p>
            <a:pPr algn="just"/>
            <a:r>
              <a:rPr lang="en-US" sz="1200" b="1" dirty="0" smtClean="0"/>
              <a:t>VUONG THUY TIEN</a:t>
            </a:r>
          </a:p>
          <a:p>
            <a:pPr algn="just"/>
            <a:r>
              <a:rPr lang="en-US" sz="1200" dirty="0" err="1" smtClean="0"/>
              <a:t>Vuong</a:t>
            </a:r>
            <a:r>
              <a:rPr lang="en-US" sz="1200" dirty="0" smtClean="0"/>
              <a:t> Thuy Tien </a:t>
            </a:r>
            <a:r>
              <a:rPr lang="en-US" sz="1200" dirty="0"/>
              <a:t>joined PPF Vietnam (former name of Home Credit Vietnam) since May 2012 in the position of Chief Legal and Compliance Officer. </a:t>
            </a:r>
            <a:r>
              <a:rPr lang="en-US" sz="1200" dirty="0" smtClean="0"/>
              <a:t>She graduated </a:t>
            </a:r>
            <a:r>
              <a:rPr lang="en-US" sz="1200" dirty="0"/>
              <a:t>from the University of Queensland in Australia with the Master Degree on Comparative Laws and has strong knowledge and experience in legal, banking &amp; finance. Prior to PPF Vietnam, </a:t>
            </a:r>
            <a:r>
              <a:rPr lang="en-US" sz="1200" dirty="0" err="1" smtClean="0"/>
              <a:t>Vuong</a:t>
            </a:r>
            <a:r>
              <a:rPr lang="en-US" sz="1200" dirty="0" smtClean="0"/>
              <a:t> Thuy Tien has </a:t>
            </a:r>
            <a:r>
              <a:rPr lang="en-US" sz="1200" dirty="0"/>
              <a:t>worked in some international law firm and commercial banks, including Baker and McKenzie, Standard Chartered </a:t>
            </a:r>
            <a:r>
              <a:rPr lang="en-US" sz="1200" dirty="0" smtClean="0"/>
              <a:t>Bank, ABN </a:t>
            </a:r>
            <a:r>
              <a:rPr lang="en-US" sz="1200" dirty="0"/>
              <a:t>AMRO Bank N.V</a:t>
            </a:r>
            <a:r>
              <a:rPr lang="en-US" sz="1200" dirty="0" smtClean="0"/>
              <a:t>. and </a:t>
            </a:r>
            <a:r>
              <a:rPr lang="en-US" sz="1200" dirty="0" err="1" smtClean="0"/>
              <a:t>Crédit</a:t>
            </a:r>
            <a:r>
              <a:rPr lang="en-US" sz="1200" dirty="0" smtClean="0"/>
              <a:t> </a:t>
            </a:r>
            <a:r>
              <a:rPr lang="en-US" sz="1200" dirty="0" err="1"/>
              <a:t>Agricole</a:t>
            </a:r>
            <a:r>
              <a:rPr lang="en-US" sz="1200" dirty="0"/>
              <a:t> </a:t>
            </a:r>
            <a:r>
              <a:rPr lang="en-US" sz="1200" dirty="0" smtClean="0"/>
              <a:t>CIB.</a:t>
            </a:r>
            <a:endParaRPr lang="en-US" sz="1200" dirty="0"/>
          </a:p>
          <a:p>
            <a:pPr algn="just"/>
            <a:endParaRPr lang="en-US" sz="1200" b="1" dirty="0" smtClean="0"/>
          </a:p>
          <a:p>
            <a:pPr algn="just"/>
            <a:endParaRPr lang="en-US" sz="1200" dirty="0"/>
          </a:p>
        </p:txBody>
      </p:sp>
    </p:spTree>
    <p:extLst>
      <p:ext uri="{BB962C8B-B14F-4D97-AF65-F5344CB8AC3E}">
        <p14:creationId xmlns:p14="http://schemas.microsoft.com/office/powerpoint/2010/main" val="295424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831</Words>
  <Application>Microsoft Office PowerPoint</Application>
  <PresentationFormat>Custom</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10</cp:revision>
  <dcterms:created xsi:type="dcterms:W3CDTF">2016-03-04T07:32:21Z</dcterms:created>
  <dcterms:modified xsi:type="dcterms:W3CDTF">2016-03-04T10:29:29Z</dcterms:modified>
</cp:coreProperties>
</file>