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269" r:id="rId3"/>
    <p:sldId id="270" r:id="rId4"/>
    <p:sldId id="271" r:id="rId5"/>
    <p:sldId id="256" r:id="rId6"/>
    <p:sldId id="266" r:id="rId7"/>
    <p:sldId id="267" r:id="rId8"/>
    <p:sldId id="258" r:id="rId9"/>
    <p:sldId id="257" r:id="rId10"/>
    <p:sldId id="259" r:id="rId11"/>
    <p:sldId id="260" r:id="rId12"/>
    <p:sldId id="261" r:id="rId13"/>
    <p:sldId id="263" r:id="rId14"/>
    <p:sldId id="264"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66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pie3DChart>
        <c:varyColors val="1"/>
        <c:ser>
          <c:idx val="0"/>
          <c:order val="0"/>
          <c:explosion val="25"/>
          <c:dPt>
            <c:idx val="0"/>
            <c:bubble3D val="0"/>
            <c:spPr>
              <a:solidFill>
                <a:srgbClr val="002060"/>
              </a:solidFill>
            </c:spPr>
          </c:dPt>
          <c:dPt>
            <c:idx val="1"/>
            <c:bubble3D val="0"/>
            <c:spPr>
              <a:solidFill>
                <a:srgbClr val="00B050"/>
              </a:solidFill>
            </c:spPr>
          </c:dPt>
          <c:dPt>
            <c:idx val="2"/>
            <c:bubble3D val="0"/>
            <c:spPr>
              <a:solidFill>
                <a:srgbClr val="C00000"/>
              </a:solidFill>
            </c:spPr>
          </c:dPt>
          <c:dPt>
            <c:idx val="3"/>
            <c:bubble3D val="0"/>
            <c:spPr>
              <a:solidFill>
                <a:srgbClr val="FFFF00"/>
              </a:solidFill>
            </c:spPr>
          </c:dPt>
          <c:dPt>
            <c:idx val="4"/>
            <c:bubble3D val="0"/>
            <c:spPr>
              <a:solidFill>
                <a:schemeClr val="accent3">
                  <a:lumMod val="40000"/>
                  <a:lumOff val="60000"/>
                </a:schemeClr>
              </a:solidFill>
            </c:spPr>
          </c:dPt>
          <c:dPt>
            <c:idx val="5"/>
            <c:bubble3D val="0"/>
            <c:spPr>
              <a:solidFill>
                <a:srgbClr val="9A3F26"/>
              </a:solidFill>
            </c:spPr>
          </c:dPt>
          <c:dPt>
            <c:idx val="6"/>
            <c:bubble3D val="0"/>
            <c:spPr>
              <a:solidFill>
                <a:srgbClr val="00B0F0"/>
              </a:solidFill>
            </c:spPr>
          </c:dPt>
          <c:dPt>
            <c:idx val="8"/>
            <c:bubble3D val="0"/>
            <c:spPr>
              <a:solidFill>
                <a:schemeClr val="accent4">
                  <a:lumMod val="60000"/>
                  <a:lumOff val="40000"/>
                </a:schemeClr>
              </a:solidFill>
            </c:spPr>
          </c:dPt>
          <c:dLbls>
            <c:dLbl>
              <c:idx val="0"/>
              <c:spPr/>
              <c:txPr>
                <a:bodyPr/>
                <a:lstStyle/>
                <a:p>
                  <a:pPr>
                    <a:defRPr>
                      <a:solidFill>
                        <a:schemeClr val="bg1">
                          <a:lumMod val="85000"/>
                        </a:schemeClr>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'[Chart in Microsoft Office PowerPoint]away day'!$B$61:$B$69</c:f>
              <c:strCache>
                <c:ptCount val="9"/>
                <c:pt idx="0">
                  <c:v>Direct</c:v>
                </c:pt>
                <c:pt idx="1">
                  <c:v>CCIFV</c:v>
                </c:pt>
                <c:pt idx="2">
                  <c:v>GBA</c:v>
                </c:pt>
                <c:pt idx="3">
                  <c:v>DBAV</c:v>
                </c:pt>
                <c:pt idx="4">
                  <c:v>ICham</c:v>
                </c:pt>
                <c:pt idx="5">
                  <c:v>BeLux</c:v>
                </c:pt>
                <c:pt idx="6">
                  <c:v>CEEC</c:v>
                </c:pt>
                <c:pt idx="7">
                  <c:v>Nordcham</c:v>
                </c:pt>
                <c:pt idx="8">
                  <c:v>Spanish</c:v>
                </c:pt>
              </c:strCache>
            </c:strRef>
          </c:cat>
          <c:val>
            <c:numRef>
              <c:f>'[Chart in Microsoft Office PowerPoint]away day'!$C$61:$C$69</c:f>
              <c:numCache>
                <c:formatCode>0%</c:formatCode>
                <c:ptCount val="9"/>
                <c:pt idx="0">
                  <c:v>0.25</c:v>
                </c:pt>
                <c:pt idx="1">
                  <c:v>0.25697674418604599</c:v>
                </c:pt>
                <c:pt idx="2">
                  <c:v>0.21279069767441899</c:v>
                </c:pt>
                <c:pt idx="3">
                  <c:v>8.1395348837209294E-2</c:v>
                </c:pt>
                <c:pt idx="4">
                  <c:v>6.5116279069767399E-2</c:v>
                </c:pt>
                <c:pt idx="5">
                  <c:v>5.4651162790697698E-2</c:v>
                </c:pt>
                <c:pt idx="6">
                  <c:v>4.6511627906976702E-2</c:v>
                </c:pt>
                <c:pt idx="7">
                  <c:v>2.32558139534884E-2</c:v>
                </c:pt>
                <c:pt idx="8">
                  <c:v>9.3023255813953504E-3</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18232-47D8-4D56-93E2-EC8F75D82633}" type="datetimeFigureOut">
              <a:rPr lang="en-US" smtClean="0"/>
              <a:t>3/4/2016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9C578-72D6-4448-AEA7-F7812424879A}" type="slidenum">
              <a:rPr lang="en-US" smtClean="0"/>
              <a:t>‹#›</a:t>
            </a:fld>
            <a:endParaRPr lang="en-US"/>
          </a:p>
        </p:txBody>
      </p:sp>
    </p:spTree>
    <p:extLst>
      <p:ext uri="{BB962C8B-B14F-4D97-AF65-F5344CB8AC3E}">
        <p14:creationId xmlns:p14="http://schemas.microsoft.com/office/powerpoint/2010/main" val="36236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9C578-72D6-4448-AEA7-F7812424879A}" type="slidenum">
              <a:rPr lang="en-US" smtClean="0"/>
              <a:t>3</a:t>
            </a:fld>
            <a:endParaRPr lang="en-US"/>
          </a:p>
        </p:txBody>
      </p:sp>
    </p:spTree>
    <p:extLst>
      <p:ext uri="{BB962C8B-B14F-4D97-AF65-F5344CB8AC3E}">
        <p14:creationId xmlns:p14="http://schemas.microsoft.com/office/powerpoint/2010/main" val="51967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9C578-72D6-4448-AEA7-F7812424879A}" type="slidenum">
              <a:rPr lang="en-US" smtClean="0"/>
              <a:t>8</a:t>
            </a:fld>
            <a:endParaRPr lang="en-US"/>
          </a:p>
        </p:txBody>
      </p:sp>
    </p:spTree>
    <p:extLst>
      <p:ext uri="{BB962C8B-B14F-4D97-AF65-F5344CB8AC3E}">
        <p14:creationId xmlns:p14="http://schemas.microsoft.com/office/powerpoint/2010/main" val="123704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5A9416-015D-45D2-8132-CB560610F4C1}" type="datetime1">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12393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A8FB4-0F5F-44FA-B504-F6C93BAAA942}" type="datetime1">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3404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52423-EBE6-4091-A5A4-06EF0268284A}" type="datetime1">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405711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52E9-DA9F-4835-9168-EF1DBA5B7BBB}" type="datetime1">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72765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450F7-5113-4CD3-8EE8-C02FF8942226}" type="datetime1">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14694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0D60E4-579A-4221-84C4-0B0903D4FF64}" type="datetime1">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154379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ECC9DF-E5B7-4FF0-A18F-D972C1B1A69B}" type="datetime1">
              <a:rPr lang="en-US" smtClean="0"/>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8302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55DEFF-145A-45FD-A7D0-4D2079CF621C}" type="datetime1">
              <a:rPr lang="en-US" smtClean="0"/>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225789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D9FBB-5048-4D5B-8B61-A0D2930B4B2B}" type="datetime1">
              <a:rPr lang="en-US" smtClean="0"/>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343960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9C7D0-1D78-4102-B97F-573172E0DE05}" type="datetime1">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406514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18A14-A3FA-4F44-B68F-03F7F8B3F9FB}" type="datetime1">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7357-2060-4B85-9C9D-7F7763E5CE70}" type="slidenum">
              <a:rPr lang="en-US" smtClean="0"/>
              <a:t>‹#›</a:t>
            </a:fld>
            <a:endParaRPr lang="en-US"/>
          </a:p>
        </p:txBody>
      </p:sp>
    </p:spTree>
    <p:extLst>
      <p:ext uri="{BB962C8B-B14F-4D97-AF65-F5344CB8AC3E}">
        <p14:creationId xmlns:p14="http://schemas.microsoft.com/office/powerpoint/2010/main" val="35511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A327A-AC38-41E5-9D7F-D7EE57151BD2}" type="datetime1">
              <a:rPr lang="en-US" smtClean="0"/>
              <a:t>3/4/2016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27357-2060-4B85-9C9D-7F7763E5CE70}" type="slidenum">
              <a:rPr lang="en-US" smtClean="0"/>
              <a:t>‹#›</a:t>
            </a:fld>
            <a:endParaRPr lang="en-US"/>
          </a:p>
        </p:txBody>
      </p:sp>
    </p:spTree>
    <p:extLst>
      <p:ext uri="{BB962C8B-B14F-4D97-AF65-F5344CB8AC3E}">
        <p14:creationId xmlns:p14="http://schemas.microsoft.com/office/powerpoint/2010/main" val="91318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7.jp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jpeg"/><Relationship Id="rId3" Type="http://schemas.openxmlformats.org/officeDocument/2006/relationships/image" Target="../media/image69.jpeg"/><Relationship Id="rId7" Type="http://schemas.openxmlformats.org/officeDocument/2006/relationships/image" Target="../media/image73.jpeg"/><Relationship Id="rId12" Type="http://schemas.openxmlformats.org/officeDocument/2006/relationships/image" Target="../media/image78.jpeg"/><Relationship Id="rId2" Type="http://schemas.openxmlformats.org/officeDocument/2006/relationships/image" Target="../media/image7.jpg"/><Relationship Id="rId16"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5" Type="http://schemas.openxmlformats.org/officeDocument/2006/relationships/image" Target="../media/image8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 Id="rId14" Type="http://schemas.openxmlformats.org/officeDocument/2006/relationships/image" Target="../media/image80.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1.png"/><Relationship Id="rId2" Type="http://schemas.openxmlformats.org/officeDocument/2006/relationships/image" Target="../media/image29.jpeg"/><Relationship Id="rId16" Type="http://schemas.openxmlformats.org/officeDocument/2006/relationships/image" Target="../media/image43.png"/><Relationship Id="rId20"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3.jpg"/><Relationship Id="rId11" Type="http://schemas.openxmlformats.org/officeDocument/2006/relationships/image" Target="../media/image38.png"/><Relationship Id="rId24" Type="http://schemas.openxmlformats.org/officeDocument/2006/relationships/image" Target="../media/image50.jpeg"/><Relationship Id="rId5" Type="http://schemas.openxmlformats.org/officeDocument/2006/relationships/image" Target="../media/image32.jpeg"/><Relationship Id="rId15" Type="http://schemas.openxmlformats.org/officeDocument/2006/relationships/image" Target="../media/image42.png"/><Relationship Id="rId23" Type="http://schemas.openxmlformats.org/officeDocument/2006/relationships/image" Target="../media/image49.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gif"/><Relationship Id="rId2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066800" y="3579407"/>
            <a:ext cx="79248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3859" b="11570"/>
          <a:stretch/>
        </p:blipFill>
        <p:spPr>
          <a:xfrm rot="870774">
            <a:off x="31620" y="726986"/>
            <a:ext cx="5863103" cy="5255922"/>
          </a:xfrm>
          <a:prstGeom prst="rect">
            <a:avLst/>
          </a:prstGeom>
          <a:effectLst>
            <a:outerShdw blurRad="50800" dist="38100" dir="2700000" algn="tl" rotWithShape="0">
              <a:prstClr val="black">
                <a:alpha val="40000"/>
              </a:prstClr>
            </a:outerShdw>
            <a:reflection blurRad="6350" stA="52000" endA="300" endPos="35000" dir="5400000" sy="-100000" algn="bl" rotWithShape="0"/>
          </a:effectLst>
          <a:scene3d>
            <a:camera prst="perspectiveBelow"/>
            <a:lightRig rig="threePt" dir="t"/>
          </a:scene3d>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0986" r="39584" b="27645"/>
          <a:stretch/>
        </p:blipFill>
        <p:spPr>
          <a:xfrm>
            <a:off x="4038600" y="1383171"/>
            <a:ext cx="3124200" cy="2122029"/>
          </a:xfrm>
          <a:prstGeom prst="rect">
            <a:avLst/>
          </a:prstGeom>
        </p:spPr>
      </p:pic>
      <p:sp>
        <p:nvSpPr>
          <p:cNvPr id="13" name="TextBox 12"/>
          <p:cNvSpPr txBox="1"/>
          <p:nvPr/>
        </p:nvSpPr>
        <p:spPr>
          <a:xfrm>
            <a:off x="4152900" y="3608831"/>
            <a:ext cx="23241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MARCH, 5</a:t>
            </a:r>
            <a:r>
              <a:rPr lang="en-US" b="1" baseline="30000" dirty="0" smtClean="0">
                <a:effectLst>
                  <a:outerShdw blurRad="38100" dist="38100" dir="2700000" algn="tl">
                    <a:srgbClr val="000000">
                      <a:alpha val="43137"/>
                    </a:srgbClr>
                  </a:outerShdw>
                </a:effectLst>
              </a:rPr>
              <a:t>th</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2016</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5028127" y="4473262"/>
            <a:ext cx="3676650" cy="769441"/>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rPr>
              <a:t>2015 REVIEW</a:t>
            </a:r>
            <a:endParaRPr lang="en-US" sz="4400" b="1" dirty="0">
              <a:solidFill>
                <a:srgbClr val="C00000"/>
              </a:solidFill>
              <a:effectLst>
                <a:outerShdw blurRad="38100" dist="38100" dir="2700000" algn="tl">
                  <a:srgbClr val="000000">
                    <a:alpha val="43137"/>
                  </a:srgbClr>
                </a:outerShdw>
              </a:effectLst>
            </a:endParaRPr>
          </a:p>
        </p:txBody>
      </p:sp>
      <p:sp>
        <p:nvSpPr>
          <p:cNvPr id="15" name="TextBox 14"/>
          <p:cNvSpPr txBox="1"/>
          <p:nvPr/>
        </p:nvSpPr>
        <p:spPr>
          <a:xfrm>
            <a:off x="5028127" y="5192526"/>
            <a:ext cx="4343400" cy="584775"/>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latin typeface="Century Schoolbook" pitchFamily="18" charset="0"/>
              </a:rPr>
              <a:t>By: 	Christoph Schill</a:t>
            </a:r>
          </a:p>
          <a:p>
            <a:r>
              <a:rPr lang="en-US" sz="1600" b="1" dirty="0">
                <a:effectLst>
                  <a:outerShdw blurRad="38100" dist="38100" dir="2700000" algn="tl">
                    <a:srgbClr val="000000">
                      <a:alpha val="43137"/>
                    </a:srgbClr>
                  </a:outerShdw>
                </a:effectLst>
                <a:latin typeface="Century Schoolbook" pitchFamily="18" charset="0"/>
              </a:rPr>
              <a:t>	</a:t>
            </a:r>
            <a:r>
              <a:rPr lang="en-US" sz="1600" b="1" dirty="0" smtClean="0">
                <a:effectLst>
                  <a:outerShdw blurRad="38100" dist="38100" dir="2700000" algn="tl">
                    <a:srgbClr val="000000">
                      <a:alpha val="43137"/>
                    </a:srgbClr>
                  </a:outerShdw>
                </a:effectLst>
                <a:latin typeface="Century Schoolbook" pitchFamily="18" charset="0"/>
              </a:rPr>
              <a:t>CEEC’s Executive Director</a:t>
            </a:r>
            <a:endParaRPr lang="en-US" sz="1600" b="1" dirty="0">
              <a:effectLst>
                <a:outerShdw blurRad="38100" dist="38100" dir="2700000" algn="tl">
                  <a:srgbClr val="000000">
                    <a:alpha val="43137"/>
                  </a:srgbClr>
                </a:outerShdw>
              </a:effectLst>
              <a:latin typeface="Century Schoolbook" pitchFamily="18" charset="0"/>
            </a:endParaRPr>
          </a:p>
        </p:txBody>
      </p:sp>
      <p:grpSp>
        <p:nvGrpSpPr>
          <p:cNvPr id="19" name="Group 18"/>
          <p:cNvGrpSpPr/>
          <p:nvPr/>
        </p:nvGrpSpPr>
        <p:grpSpPr>
          <a:xfrm>
            <a:off x="0" y="152400"/>
            <a:ext cx="9144000" cy="76200"/>
            <a:chOff x="0" y="152400"/>
            <a:chExt cx="9144000" cy="76200"/>
          </a:xfrm>
        </p:grpSpPr>
        <p:cxnSp>
          <p:nvCxnSpPr>
            <p:cNvPr id="17" name="Straight Connector 16"/>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0" y="6400800"/>
            <a:ext cx="9144000" cy="76200"/>
            <a:chOff x="0" y="152400"/>
            <a:chExt cx="9144000" cy="76200"/>
          </a:xfrm>
        </p:grpSpPr>
        <p:cxnSp>
          <p:nvCxnSpPr>
            <p:cNvPr id="21" name="Straight Connector 20"/>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FB427357-2060-4B85-9C9D-7F7763E5CE70}" type="slidenum">
              <a:rPr lang="en-US" smtClean="0"/>
              <a:t>1</a:t>
            </a:fld>
            <a:endParaRPr lang="en-US"/>
          </a:p>
        </p:txBody>
      </p:sp>
    </p:spTree>
    <p:extLst>
      <p:ext uri="{BB962C8B-B14F-4D97-AF65-F5344CB8AC3E}">
        <p14:creationId xmlns:p14="http://schemas.microsoft.com/office/powerpoint/2010/main" val="152394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1" y="149933"/>
            <a:ext cx="8610599" cy="6555667"/>
            <a:chOff x="152401" y="-372932"/>
            <a:chExt cx="8610599" cy="6555667"/>
          </a:xfrm>
        </p:grpSpPr>
        <p:grpSp>
          <p:nvGrpSpPr>
            <p:cNvPr id="32" name="Group 31"/>
            <p:cNvGrpSpPr/>
            <p:nvPr/>
          </p:nvGrpSpPr>
          <p:grpSpPr>
            <a:xfrm>
              <a:off x="152401" y="-372932"/>
              <a:ext cx="8610599" cy="6555667"/>
              <a:chOff x="152401" y="-372932"/>
              <a:chExt cx="8610599" cy="6555667"/>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248" y="2620168"/>
                <a:ext cx="1004888" cy="601747"/>
              </a:xfrm>
              <a:prstGeom prst="rect">
                <a:avLst/>
              </a:prstGeom>
            </p:spPr>
          </p:pic>
          <p:grpSp>
            <p:nvGrpSpPr>
              <p:cNvPr id="17" name="Group 16"/>
              <p:cNvGrpSpPr/>
              <p:nvPr/>
            </p:nvGrpSpPr>
            <p:grpSpPr>
              <a:xfrm>
                <a:off x="2514600" y="-372932"/>
                <a:ext cx="4715145" cy="6284267"/>
                <a:chOff x="2514600" y="-372932"/>
                <a:chExt cx="4715145" cy="6284267"/>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949" t="21111" r="13941" b="28889"/>
                <a:stretch/>
              </p:blipFill>
              <p:spPr>
                <a:xfrm rot="5400000">
                  <a:off x="1376679" y="1573015"/>
                  <a:ext cx="5476241" cy="3200400"/>
                </a:xfrm>
                <a:prstGeom prst="rect">
                  <a:avLst/>
                </a:prstGeom>
              </p:spPr>
            </p:pic>
            <p:sp>
              <p:nvSpPr>
                <p:cNvPr id="6" name="TextBox 5"/>
                <p:cNvSpPr txBox="1"/>
                <p:nvPr/>
              </p:nvSpPr>
              <p:spPr>
                <a:xfrm>
                  <a:off x="4470656" y="-372932"/>
                  <a:ext cx="2759089" cy="369332"/>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CEEC’s 2015 EVENTS</a:t>
                  </a:r>
                  <a:endParaRPr lang="en-US"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sp>
              <p:nvSpPr>
                <p:cNvPr id="7" name="TextBox 6"/>
                <p:cNvSpPr txBox="1"/>
                <p:nvPr/>
              </p:nvSpPr>
              <p:spPr>
                <a:xfrm>
                  <a:off x="4194294" y="914400"/>
                  <a:ext cx="762001"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MARCH</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sp>
              <p:nvSpPr>
                <p:cNvPr id="8" name="TextBox 7"/>
                <p:cNvSpPr txBox="1"/>
                <p:nvPr/>
              </p:nvSpPr>
              <p:spPr>
                <a:xfrm>
                  <a:off x="3292100" y="1371600"/>
                  <a:ext cx="762001"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APRIL</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sp>
              <p:nvSpPr>
                <p:cNvPr id="9" name="TextBox 8"/>
                <p:cNvSpPr txBox="1"/>
                <p:nvPr/>
              </p:nvSpPr>
              <p:spPr>
                <a:xfrm>
                  <a:off x="4343400" y="1828800"/>
                  <a:ext cx="762001"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MAY</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sp>
              <p:nvSpPr>
                <p:cNvPr id="10" name="TextBox 9"/>
                <p:cNvSpPr txBox="1"/>
                <p:nvPr/>
              </p:nvSpPr>
              <p:spPr>
                <a:xfrm>
                  <a:off x="3352799" y="2286000"/>
                  <a:ext cx="762001"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JUNE</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sp>
              <p:nvSpPr>
                <p:cNvPr id="11" name="TextBox 10"/>
                <p:cNvSpPr txBox="1"/>
                <p:nvPr/>
              </p:nvSpPr>
              <p:spPr>
                <a:xfrm>
                  <a:off x="4343399" y="2794084"/>
                  <a:ext cx="762001"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JULY</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sp>
              <p:nvSpPr>
                <p:cNvPr id="12" name="TextBox 11"/>
                <p:cNvSpPr txBox="1"/>
                <p:nvPr/>
              </p:nvSpPr>
              <p:spPr>
                <a:xfrm>
                  <a:off x="3264393" y="3251284"/>
                  <a:ext cx="929901"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AUGUST</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sp>
              <p:nvSpPr>
                <p:cNvPr id="13" name="TextBox 12"/>
                <p:cNvSpPr txBox="1"/>
                <p:nvPr/>
              </p:nvSpPr>
              <p:spPr>
                <a:xfrm>
                  <a:off x="4159826" y="3689866"/>
                  <a:ext cx="1174174"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SEPTEMBER</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sp>
              <p:nvSpPr>
                <p:cNvPr id="14" name="TextBox 13"/>
                <p:cNvSpPr txBox="1"/>
                <p:nvPr/>
              </p:nvSpPr>
              <p:spPr>
                <a:xfrm>
                  <a:off x="3200400" y="4206156"/>
                  <a:ext cx="961075"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OCTOBER</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sp>
              <p:nvSpPr>
                <p:cNvPr id="15" name="TextBox 14"/>
                <p:cNvSpPr txBox="1"/>
                <p:nvPr/>
              </p:nvSpPr>
              <p:spPr>
                <a:xfrm>
                  <a:off x="4159826" y="4648200"/>
                  <a:ext cx="1174174"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NOVEMBER</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sp>
              <p:nvSpPr>
                <p:cNvPr id="16" name="TextBox 15"/>
                <p:cNvSpPr txBox="1"/>
                <p:nvPr/>
              </p:nvSpPr>
              <p:spPr>
                <a:xfrm>
                  <a:off x="3093026" y="5130968"/>
                  <a:ext cx="1174174" cy="253916"/>
                </a:xfrm>
                <a:prstGeom prst="rect">
                  <a:avLst/>
                </a:prstGeom>
                <a:noFill/>
              </p:spPr>
              <p:txBody>
                <a:bodyPr wrap="square" rtlCol="0">
                  <a:spAutoFit/>
                </a:bodyPr>
                <a:lstStyle/>
                <a:p>
                  <a:r>
                    <a:rPr lang="en-US" sz="1050" b="1" dirty="0" smtClean="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rPr>
                    <a:t>DECEMBER</a:t>
                  </a:r>
                  <a:endParaRPr lang="en-US" sz="1050" b="1" dirty="0">
                    <a:ln w="18415" cmpd="sng">
                      <a:noFill/>
                      <a:prstDash val="solid"/>
                    </a:ln>
                    <a:solidFill>
                      <a:schemeClr val="tx1">
                        <a:lumMod val="95000"/>
                        <a:lumOff val="5000"/>
                      </a:schemeClr>
                    </a:solidFill>
                    <a:effectLst>
                      <a:outerShdw blurRad="63500" dir="3600000" algn="tl" rotWithShape="0">
                        <a:srgbClr val="000000">
                          <a:alpha val="70000"/>
                        </a:srgbClr>
                      </a:outerShdw>
                    </a:effectLst>
                    <a:latin typeface=".VnCentury Schoolbook" pitchFamily="34" charset="0"/>
                  </a:endParaRPr>
                </a:p>
              </p:txBody>
            </p:sp>
          </p:grpSp>
          <p:sp>
            <p:nvSpPr>
              <p:cNvPr id="18" name="Rounded Rectangle 17"/>
              <p:cNvSpPr/>
              <p:nvPr/>
            </p:nvSpPr>
            <p:spPr>
              <a:xfrm>
                <a:off x="5575512" y="1955758"/>
                <a:ext cx="1739688" cy="3302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b="1" dirty="0" smtClean="0"/>
                  <a:t>CEEC FIRST INFO EVENT</a:t>
                </a:r>
                <a:endParaRPr lang="en-US" sz="1100" b="1"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55" y="1836653"/>
                <a:ext cx="1004888" cy="601747"/>
              </a:xfrm>
              <a:prstGeom prst="rect">
                <a:avLst/>
              </a:prstGeom>
            </p:spPr>
          </p:pic>
          <p:sp>
            <p:nvSpPr>
              <p:cNvPr id="19" name="Rounded Rectangle 18"/>
              <p:cNvSpPr/>
              <p:nvPr/>
            </p:nvSpPr>
            <p:spPr>
              <a:xfrm>
                <a:off x="914399" y="2412958"/>
                <a:ext cx="1708044" cy="3302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b="1" dirty="0"/>
                  <a:t>CEEC FIRST NETWORKING</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783" y="3598762"/>
                <a:ext cx="1004888" cy="601747"/>
              </a:xfrm>
              <a:prstGeom prst="rect">
                <a:avLst/>
              </a:prstGeom>
            </p:spPr>
          </p:pic>
          <p:sp>
            <p:nvSpPr>
              <p:cNvPr id="21" name="Rounded Rectangle 20"/>
              <p:cNvSpPr/>
              <p:nvPr/>
            </p:nvSpPr>
            <p:spPr>
              <a:xfrm>
                <a:off x="5540875" y="2880612"/>
                <a:ext cx="1381093" cy="3302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b="1" dirty="0" smtClean="0"/>
                  <a:t>CEEC NETWORKING</a:t>
                </a:r>
                <a:endParaRPr lang="en-US" sz="1100" b="1" dirty="0"/>
              </a:p>
            </p:txBody>
          </p:sp>
          <p:sp>
            <p:nvSpPr>
              <p:cNvPr id="23" name="Rounded Rectangle 22"/>
              <p:cNvSpPr/>
              <p:nvPr/>
            </p:nvSpPr>
            <p:spPr>
              <a:xfrm>
                <a:off x="5537411" y="3816824"/>
                <a:ext cx="1384557" cy="3302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b="1" dirty="0" smtClean="0"/>
                  <a:t>CEEC NETWORKING</a:t>
                </a:r>
                <a:endParaRPr lang="en-US" sz="1100" b="1" dirty="0"/>
              </a:p>
            </p:txBody>
          </p:sp>
          <p:sp>
            <p:nvSpPr>
              <p:cNvPr id="26" name="Rounded Rectangle 25"/>
              <p:cNvSpPr/>
              <p:nvPr/>
            </p:nvSpPr>
            <p:spPr>
              <a:xfrm>
                <a:off x="340370" y="4251143"/>
                <a:ext cx="2307725" cy="3302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b="1" dirty="0" smtClean="0"/>
                  <a:t>CEEC FIRST SHARE AND EARN</a:t>
                </a:r>
                <a:endParaRPr lang="en-US" sz="1100" b="1" dirty="0"/>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6668" y="3763380"/>
                <a:ext cx="834519" cy="437129"/>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12" y="4343400"/>
                <a:ext cx="1004888" cy="601747"/>
              </a:xfrm>
              <a:prstGeom prst="rect">
                <a:avLst/>
              </a:prstGeom>
            </p:spPr>
          </p:pic>
          <p:sp>
            <p:nvSpPr>
              <p:cNvPr id="28" name="Rounded Rectangle 27"/>
              <p:cNvSpPr/>
              <p:nvPr/>
            </p:nvSpPr>
            <p:spPr>
              <a:xfrm>
                <a:off x="5540402" y="4736995"/>
                <a:ext cx="2304734" cy="9304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171450" indent="-171450">
                  <a:buFont typeface="Wingdings" panose="05000000000000000000" pitchFamily="2" charset="2"/>
                  <a:buChar char="§"/>
                </a:pPr>
                <a:r>
                  <a:rPr lang="en-US" sz="1100" b="1" dirty="0" smtClean="0"/>
                  <a:t>CEEC NETWORKING</a:t>
                </a:r>
              </a:p>
              <a:p>
                <a:pPr marL="171450" indent="-171450">
                  <a:buFont typeface="Wingdings" panose="05000000000000000000" pitchFamily="2" charset="2"/>
                  <a:buChar char="§"/>
                </a:pPr>
                <a:r>
                  <a:rPr lang="en-US" sz="1100" b="1" dirty="0" smtClean="0"/>
                  <a:t>SUPPORTED_EAST MEET WEST NETWORKING</a:t>
                </a:r>
              </a:p>
              <a:p>
                <a:pPr marL="171450" indent="-171450">
                  <a:buFont typeface="Wingdings" panose="05000000000000000000" pitchFamily="2" charset="2"/>
                  <a:buChar char="§"/>
                </a:pPr>
                <a:r>
                  <a:rPr lang="en-US" sz="1100" b="1" dirty="0" smtClean="0"/>
                  <a:t>SUPPORTED_HATCH FAIR! 2015</a:t>
                </a:r>
                <a:endParaRPr lang="en-US" sz="1100" b="1" dirty="0"/>
              </a:p>
            </p:txBody>
          </p:sp>
          <p:pic>
            <p:nvPicPr>
              <p:cNvPr id="1026" name="Picture 2" descr="asf"/>
              <p:cNvPicPr preferRelativeResize="0">
                <a:picLocks noChangeArrowheads="1"/>
              </p:cNvPicPr>
              <p:nvPr/>
            </p:nvPicPr>
            <p:blipFill>
              <a:blip r:embed="rId5" cstate="print">
                <a:extLst>
                  <a:ext uri="{28A0092B-C50C-407E-A947-70E740481C1C}">
                    <a14:useLocalDpi xmlns:a14="http://schemas.microsoft.com/office/drawing/2010/main" val="0"/>
                  </a:ext>
                </a:extLst>
              </a:blip>
              <a:srcRect t="2730" b="2730"/>
              <a:stretch>
                <a:fillRect/>
              </a:stretch>
            </p:blipFill>
            <p:spPr bwMode="auto">
              <a:xfrm>
                <a:off x="7924771" y="5029200"/>
                <a:ext cx="762029" cy="464289"/>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Lst>
            </p:spPr>
          </p:pic>
          <p:pic>
            <p:nvPicPr>
              <p:cNvPr id="1029" name="Picture 5" descr="open-uri20140807-2-1b37g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771" y="5577542"/>
                <a:ext cx="572767" cy="605193"/>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r="69167" b="72952"/>
              <a:stretch/>
            </p:blipFill>
            <p:spPr>
              <a:xfrm>
                <a:off x="945572" y="4625033"/>
                <a:ext cx="1219200" cy="621327"/>
              </a:xfrm>
              <a:prstGeom prst="rect">
                <a:avLst/>
              </a:prstGeom>
            </p:spPr>
          </p:pic>
          <p:sp>
            <p:nvSpPr>
              <p:cNvPr id="35" name="Rounded Rectangle 34"/>
              <p:cNvSpPr/>
              <p:nvPr/>
            </p:nvSpPr>
            <p:spPr>
              <a:xfrm>
                <a:off x="152401" y="5200954"/>
                <a:ext cx="2494288" cy="5902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171450" indent="-171450">
                  <a:buFont typeface="Wingdings" pitchFamily="2" charset="2"/>
                  <a:buChar char="§"/>
                </a:pPr>
                <a:r>
                  <a:rPr lang="en-US" sz="1100" b="1" dirty="0" smtClean="0"/>
                  <a:t>SUPPORTED_STARTING UP SAIGON</a:t>
                </a:r>
              </a:p>
              <a:p>
                <a:pPr marL="171450" indent="-171450">
                  <a:buFont typeface="Wingdings" pitchFamily="2" charset="2"/>
                  <a:buChar char="§"/>
                </a:pPr>
                <a:r>
                  <a:rPr lang="en-US" sz="1100" b="1" dirty="0" smtClean="0"/>
                  <a:t>EUROCHAM X-MAS PARTY</a:t>
                </a:r>
                <a:endParaRPr lang="en-US" sz="1100" b="1" dirty="0"/>
              </a:p>
            </p:txBody>
          </p:sp>
        </p:grpSp>
        <p:sp>
          <p:nvSpPr>
            <p:cNvPr id="33" name="Rounded Rectangle 32"/>
            <p:cNvSpPr/>
            <p:nvPr/>
          </p:nvSpPr>
          <p:spPr>
            <a:xfrm>
              <a:off x="5540875" y="1040168"/>
              <a:ext cx="1316907" cy="3302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1100" b="1" dirty="0" smtClean="0"/>
                <a:t>CEEC FIRST AGM</a:t>
              </a:r>
              <a:endParaRPr lang="en-US" sz="1100" b="1" dirty="0"/>
            </a:p>
          </p:txBody>
        </p:sp>
      </p:grpSp>
      <p:grpSp>
        <p:nvGrpSpPr>
          <p:cNvPr id="34" name="Group 33"/>
          <p:cNvGrpSpPr/>
          <p:nvPr/>
        </p:nvGrpSpPr>
        <p:grpSpPr>
          <a:xfrm>
            <a:off x="0" y="59598"/>
            <a:ext cx="9144000" cy="626202"/>
            <a:chOff x="0" y="59598"/>
            <a:chExt cx="9144000" cy="626202"/>
          </a:xfrm>
        </p:grpSpPr>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37" name="Group 36"/>
            <p:cNvGrpSpPr/>
            <p:nvPr/>
          </p:nvGrpSpPr>
          <p:grpSpPr>
            <a:xfrm>
              <a:off x="0" y="609600"/>
              <a:ext cx="9144000" cy="76200"/>
              <a:chOff x="0" y="152400"/>
              <a:chExt cx="9144000" cy="76200"/>
            </a:xfrm>
          </p:grpSpPr>
          <p:cxnSp>
            <p:nvCxnSpPr>
              <p:cNvPr id="38" name="Straight Connector 37"/>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p:cNvSpPr>
            <a:spLocks noGrp="1"/>
          </p:cNvSpPr>
          <p:nvPr>
            <p:ph type="sldNum" sz="quarter" idx="12"/>
          </p:nvPr>
        </p:nvSpPr>
        <p:spPr/>
        <p:txBody>
          <a:bodyPr/>
          <a:lstStyle/>
          <a:p>
            <a:fld id="{FB427357-2060-4B85-9C9D-7F7763E5CE70}" type="slidenum">
              <a:rPr lang="en-US" smtClean="0"/>
              <a:t>10</a:t>
            </a:fld>
            <a:endParaRPr lang="en-US"/>
          </a:p>
        </p:txBody>
      </p:sp>
    </p:spTree>
    <p:extLst>
      <p:ext uri="{BB962C8B-B14F-4D97-AF65-F5344CB8AC3E}">
        <p14:creationId xmlns:p14="http://schemas.microsoft.com/office/powerpoint/2010/main" val="213341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327" y="4344181"/>
            <a:ext cx="3809999" cy="2371216"/>
            <a:chOff x="403738" y="838199"/>
            <a:chExt cx="8261793" cy="3774868"/>
          </a:xfrm>
        </p:grpSpPr>
        <p:sp>
          <p:nvSpPr>
            <p:cNvPr id="4" name="TextBox 3"/>
            <p:cNvSpPr txBox="1"/>
            <p:nvPr/>
          </p:nvSpPr>
          <p:spPr>
            <a:xfrm>
              <a:off x="2485134" y="1088000"/>
              <a:ext cx="3619245" cy="350267"/>
            </a:xfrm>
            <a:prstGeom prst="rect">
              <a:avLst/>
            </a:prstGeom>
            <a:noFill/>
          </p:spPr>
          <p:txBody>
            <a:bodyPr wrap="none" rtlCol="0">
              <a:spAutoFit/>
            </a:bodyPr>
            <a:lstStyle/>
            <a:p>
              <a:r>
                <a:rPr lang="en-US" sz="1100"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OUR NEWSLETTER</a:t>
              </a:r>
              <a:endParaRPr lang="en-US" sz="1100"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4000" t="12667" r="31500"/>
            <a:stretch/>
          </p:blipFill>
          <p:spPr>
            <a:xfrm>
              <a:off x="403738" y="838199"/>
              <a:ext cx="1712464"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0000" t="445" r="17000" b="222"/>
            <a:stretch/>
          </p:blipFill>
          <p:spPr>
            <a:xfrm>
              <a:off x="1371600" y="1752600"/>
              <a:ext cx="2603661" cy="23092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0000" t="13556" r="17000" b="222"/>
            <a:stretch/>
          </p:blipFill>
          <p:spPr>
            <a:xfrm>
              <a:off x="2639563" y="2590800"/>
              <a:ext cx="2626863" cy="20222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0899" y="2069465"/>
              <a:ext cx="2757776" cy="21400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95242" y="838199"/>
              <a:ext cx="2270289" cy="29362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grpSp>
        <p:nvGrpSpPr>
          <p:cNvPr id="12" name="Group 11"/>
          <p:cNvGrpSpPr/>
          <p:nvPr/>
        </p:nvGrpSpPr>
        <p:grpSpPr>
          <a:xfrm>
            <a:off x="0" y="76200"/>
            <a:ext cx="9144000" cy="626202"/>
            <a:chOff x="0" y="59598"/>
            <a:chExt cx="9144000" cy="626202"/>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14" name="Group 13"/>
            <p:cNvGrpSpPr/>
            <p:nvPr/>
          </p:nvGrpSpPr>
          <p:grpSpPr>
            <a:xfrm>
              <a:off x="0" y="609600"/>
              <a:ext cx="9144000" cy="76200"/>
              <a:chOff x="0" y="152400"/>
              <a:chExt cx="9144000" cy="76200"/>
            </a:xfrm>
          </p:grpSpPr>
          <p:cxnSp>
            <p:nvCxnSpPr>
              <p:cNvPr id="15" name="Straight Connector 14"/>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2" name="Slide Number Placeholder 1"/>
          <p:cNvSpPr>
            <a:spLocks noGrp="1"/>
          </p:cNvSpPr>
          <p:nvPr>
            <p:ph type="sldNum" sz="quarter" idx="12"/>
          </p:nvPr>
        </p:nvSpPr>
        <p:spPr/>
        <p:txBody>
          <a:bodyPr/>
          <a:lstStyle/>
          <a:p>
            <a:fld id="{FB427357-2060-4B85-9C9D-7F7763E5CE70}" type="slidenum">
              <a:rPr lang="en-US" smtClean="0"/>
              <a:t>11</a:t>
            </a:fld>
            <a:endParaRPr lang="en-US"/>
          </a:p>
        </p:txBody>
      </p:sp>
      <p:sp>
        <p:nvSpPr>
          <p:cNvPr id="17" name="TextBox 16"/>
          <p:cNvSpPr txBox="1"/>
          <p:nvPr/>
        </p:nvSpPr>
        <p:spPr>
          <a:xfrm>
            <a:off x="4675539" y="164068"/>
            <a:ext cx="3603872" cy="369332"/>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CEEC’s COMMUNICATIONS</a:t>
            </a:r>
            <a:endParaRPr lang="en-US"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032742" y="838200"/>
            <a:ext cx="4958858" cy="3681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714853" y="762000"/>
            <a:ext cx="1295547" cy="261610"/>
          </a:xfrm>
          <a:prstGeom prst="rect">
            <a:avLst/>
          </a:prstGeom>
          <a:noFill/>
        </p:spPr>
        <p:txBody>
          <a:bodyPr wrap="none" rtlCol="0">
            <a:spAutoFit/>
          </a:bodyPr>
          <a:lstStyle/>
          <a:p>
            <a:r>
              <a:rPr lang="en-US" sz="1100"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OUR WEBSITE</a:t>
            </a:r>
            <a:endParaRPr lang="en-US" sz="1100"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pic>
        <p:nvPicPr>
          <p:cNvPr id="205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73724" y="1570774"/>
            <a:ext cx="1355642" cy="2132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979346" y="1295400"/>
            <a:ext cx="1459054" cy="261610"/>
          </a:xfrm>
          <a:prstGeom prst="rect">
            <a:avLst/>
          </a:prstGeom>
          <a:noFill/>
        </p:spPr>
        <p:txBody>
          <a:bodyPr wrap="none" rtlCol="0">
            <a:spAutoFit/>
          </a:bodyPr>
          <a:lstStyle/>
          <a:p>
            <a:r>
              <a:rPr lang="en-US" sz="1100"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OUR FACEBOOK</a:t>
            </a:r>
            <a:endParaRPr lang="en-US" sz="1100"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pic>
        <p:nvPicPr>
          <p:cNvPr id="2052"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675539" y="4953000"/>
            <a:ext cx="3728434" cy="1496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633099" y="4691390"/>
            <a:ext cx="1375698" cy="261610"/>
          </a:xfrm>
          <a:prstGeom prst="rect">
            <a:avLst/>
          </a:prstGeom>
          <a:noFill/>
        </p:spPr>
        <p:txBody>
          <a:bodyPr wrap="none" rtlCol="0">
            <a:spAutoFit/>
          </a:bodyPr>
          <a:lstStyle/>
          <a:p>
            <a:r>
              <a:rPr lang="en-US" sz="1100"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OUR LINKEDIN</a:t>
            </a:r>
            <a:endParaRPr lang="en-US" sz="1100"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sp>
        <p:nvSpPr>
          <p:cNvPr id="3" name="Round Diagonal Corner Rectangle 2"/>
          <p:cNvSpPr/>
          <p:nvPr/>
        </p:nvSpPr>
        <p:spPr>
          <a:xfrm>
            <a:off x="82327" y="892805"/>
            <a:ext cx="3727673" cy="3221995"/>
          </a:xfrm>
          <a:prstGeom prst="round2DiagRect">
            <a:avLst>
              <a:gd name="adj1" fmla="val 0"/>
              <a:gd name="adj2" fmla="val 1479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ound Diagonal Corner Rectangle 22"/>
          <p:cNvSpPr/>
          <p:nvPr/>
        </p:nvSpPr>
        <p:spPr>
          <a:xfrm>
            <a:off x="3892326" y="799094"/>
            <a:ext cx="5169348" cy="3849106"/>
          </a:xfrm>
          <a:prstGeom prst="round2DiagRect">
            <a:avLst>
              <a:gd name="adj1" fmla="val 6357"/>
              <a:gd name="adj2" fmla="val 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ound Diagonal Corner Rectangle 23"/>
          <p:cNvSpPr/>
          <p:nvPr/>
        </p:nvSpPr>
        <p:spPr>
          <a:xfrm>
            <a:off x="66428" y="4167992"/>
            <a:ext cx="3727673" cy="2613808"/>
          </a:xfrm>
          <a:prstGeom prst="round2DiagRect">
            <a:avLst>
              <a:gd name="adj1" fmla="val 14127"/>
              <a:gd name="adj2" fmla="val 66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ound Diagonal Corner Rectangle 31"/>
          <p:cNvSpPr/>
          <p:nvPr/>
        </p:nvSpPr>
        <p:spPr>
          <a:xfrm>
            <a:off x="3892326" y="4684481"/>
            <a:ext cx="5169348" cy="2030916"/>
          </a:xfrm>
          <a:prstGeom prst="round2DiagRect">
            <a:avLst>
              <a:gd name="adj1" fmla="val 176"/>
              <a:gd name="adj2" fmla="val 1271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 name="Picture 1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823109" y="2159363"/>
            <a:ext cx="1882975" cy="1038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72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52400" y="914400"/>
            <a:ext cx="8915400" cy="5562600"/>
            <a:chOff x="-76200" y="304800"/>
            <a:chExt cx="9372600" cy="5334000"/>
          </a:xfrm>
        </p:grpSpPr>
        <p:grpSp>
          <p:nvGrpSpPr>
            <p:cNvPr id="21" name="Group 20"/>
            <p:cNvGrpSpPr/>
            <p:nvPr/>
          </p:nvGrpSpPr>
          <p:grpSpPr>
            <a:xfrm>
              <a:off x="-76200" y="304800"/>
              <a:ext cx="9372600" cy="5029200"/>
              <a:chOff x="-76200" y="304800"/>
              <a:chExt cx="9372600" cy="5029200"/>
            </a:xfrm>
          </p:grpSpPr>
          <p:grpSp>
            <p:nvGrpSpPr>
              <p:cNvPr id="14" name="Group 13"/>
              <p:cNvGrpSpPr/>
              <p:nvPr/>
            </p:nvGrpSpPr>
            <p:grpSpPr>
              <a:xfrm>
                <a:off x="-76200" y="304800"/>
                <a:ext cx="9149862" cy="5029200"/>
                <a:chOff x="-76200" y="304800"/>
                <a:chExt cx="9149862" cy="50292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864" y="1524000"/>
                  <a:ext cx="3700272" cy="3810000"/>
                </a:xfrm>
                <a:prstGeom prst="rect">
                  <a:avLst/>
                </a:prstGeom>
              </p:spPr>
            </p:pic>
            <p:sp>
              <p:nvSpPr>
                <p:cNvPr id="7" name="Rounded Rectangle 6"/>
                <p:cNvSpPr/>
                <p:nvPr/>
              </p:nvSpPr>
              <p:spPr>
                <a:xfrm>
                  <a:off x="821670" y="4551484"/>
                  <a:ext cx="2209800"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EU Delegation</a:t>
                  </a:r>
                  <a:endParaRPr lang="en-US" b="1" dirty="0"/>
                </a:p>
              </p:txBody>
            </p:sp>
            <p:sp>
              <p:nvSpPr>
                <p:cNvPr id="8" name="Rounded Rectangle 7"/>
                <p:cNvSpPr/>
                <p:nvPr/>
              </p:nvSpPr>
              <p:spPr>
                <a:xfrm>
                  <a:off x="-76200" y="2675785"/>
                  <a:ext cx="2667000" cy="10609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CEE Embassies, Consulates General, and Honorary Consulates</a:t>
                  </a:r>
                  <a:endParaRPr lang="en-US" b="1" dirty="0"/>
                </a:p>
              </p:txBody>
            </p:sp>
            <p:sp>
              <p:nvSpPr>
                <p:cNvPr id="9" name="Rounded Rectangle 8"/>
                <p:cNvSpPr/>
                <p:nvPr/>
              </p:nvSpPr>
              <p:spPr>
                <a:xfrm>
                  <a:off x="1143000" y="1450730"/>
                  <a:ext cx="2209800" cy="5334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Chambers of Commerce</a:t>
                  </a:r>
                  <a:endParaRPr lang="en-US" b="1" dirty="0"/>
                </a:p>
              </p:txBody>
            </p:sp>
            <p:sp>
              <p:nvSpPr>
                <p:cNvPr id="10" name="Rounded Rectangle 9"/>
                <p:cNvSpPr/>
                <p:nvPr/>
              </p:nvSpPr>
              <p:spPr>
                <a:xfrm>
                  <a:off x="3467100" y="304800"/>
                  <a:ext cx="2209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Business Associations</a:t>
                  </a:r>
                  <a:endParaRPr lang="en-US" b="1" dirty="0"/>
                </a:p>
              </p:txBody>
            </p:sp>
            <p:sp>
              <p:nvSpPr>
                <p:cNvPr id="11" name="Rounded Rectangle 10"/>
                <p:cNvSpPr/>
                <p:nvPr/>
              </p:nvSpPr>
              <p:spPr>
                <a:xfrm>
                  <a:off x="5773614" y="1198684"/>
                  <a:ext cx="2803927"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International Corporations/Institutions</a:t>
                  </a:r>
                  <a:endParaRPr lang="en-US" b="1" dirty="0"/>
                </a:p>
              </p:txBody>
            </p:sp>
            <p:sp>
              <p:nvSpPr>
                <p:cNvPr id="12" name="Rounded Rectangle 11"/>
                <p:cNvSpPr/>
                <p:nvPr/>
              </p:nvSpPr>
              <p:spPr>
                <a:xfrm>
                  <a:off x="6482862" y="2352619"/>
                  <a:ext cx="2590800" cy="756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Vietnamese Governmental Agencies</a:t>
                  </a:r>
                  <a:endParaRPr lang="en-US" b="1" dirty="0"/>
                </a:p>
              </p:txBody>
            </p:sp>
            <p:sp>
              <p:nvSpPr>
                <p:cNvPr id="13" name="Rounded Rectangle 12"/>
                <p:cNvSpPr/>
                <p:nvPr/>
              </p:nvSpPr>
              <p:spPr>
                <a:xfrm>
                  <a:off x="6482862" y="4023946"/>
                  <a:ext cx="2590800" cy="533400"/>
                </a:xfrm>
                <a:prstGeom prst="roundRect">
                  <a:avLst/>
                </a:prstGeom>
                <a:solidFill>
                  <a:schemeClr val="tx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Friendship Associations</a:t>
                  </a:r>
                  <a:endParaRPr lang="en-US" b="1" dirty="0"/>
                </a:p>
              </p:txBody>
            </p:sp>
          </p:grpSp>
          <p:sp>
            <p:nvSpPr>
              <p:cNvPr id="15" name="TextBox 14"/>
              <p:cNvSpPr txBox="1"/>
              <p:nvPr/>
            </p:nvSpPr>
            <p:spPr>
              <a:xfrm>
                <a:off x="29308" y="3813560"/>
                <a:ext cx="2798064" cy="461665"/>
              </a:xfrm>
              <a:prstGeom prst="rect">
                <a:avLst/>
              </a:prstGeom>
              <a:noFill/>
            </p:spPr>
            <p:txBody>
              <a:bodyPr wrap="square" rtlCol="0">
                <a:spAutoFit/>
              </a:bodyPr>
              <a:lstStyle/>
              <a:p>
                <a:r>
                  <a:rPr lang="en-US" sz="1200" b="1" dirty="0" smtClean="0"/>
                  <a:t>Hungary, Austria, Bulgaria, Czech Republic, Poland</a:t>
                </a:r>
                <a:endParaRPr lang="en-US" sz="1200" b="1" dirty="0"/>
              </a:p>
            </p:txBody>
          </p:sp>
          <p:sp>
            <p:nvSpPr>
              <p:cNvPr id="16" name="TextBox 15"/>
              <p:cNvSpPr txBox="1"/>
              <p:nvPr/>
            </p:nvSpPr>
            <p:spPr>
              <a:xfrm>
                <a:off x="859536" y="2029454"/>
                <a:ext cx="2645664" cy="646331"/>
              </a:xfrm>
              <a:prstGeom prst="rect">
                <a:avLst/>
              </a:prstGeom>
              <a:noFill/>
            </p:spPr>
            <p:txBody>
              <a:bodyPr wrap="square" rtlCol="0">
                <a:spAutoFit/>
              </a:bodyPr>
              <a:lstStyle/>
              <a:p>
                <a:r>
                  <a:rPr lang="en-US" sz="1200" b="1" dirty="0" smtClean="0"/>
                  <a:t>European Chamber of Commerce, Italian Chamber of Commerce, Czech Chamber of Commerce</a:t>
                </a:r>
                <a:endParaRPr lang="en-US" sz="1200" b="1" dirty="0"/>
              </a:p>
            </p:txBody>
          </p:sp>
          <p:sp>
            <p:nvSpPr>
              <p:cNvPr id="17" name="TextBox 16"/>
              <p:cNvSpPr txBox="1"/>
              <p:nvPr/>
            </p:nvSpPr>
            <p:spPr>
              <a:xfrm>
                <a:off x="3352800" y="914400"/>
                <a:ext cx="2645664" cy="461665"/>
              </a:xfrm>
              <a:prstGeom prst="rect">
                <a:avLst/>
              </a:prstGeom>
              <a:noFill/>
            </p:spPr>
            <p:txBody>
              <a:bodyPr wrap="square" rtlCol="0">
                <a:spAutoFit/>
              </a:bodyPr>
              <a:lstStyle/>
              <a:p>
                <a:r>
                  <a:rPr lang="en-US" sz="1200" b="1" dirty="0" smtClean="0"/>
                  <a:t>Swiss Business Association, Advantage Austria, HAWEE, EVBN</a:t>
                </a:r>
                <a:endParaRPr lang="en-US" sz="1200" b="1" dirty="0"/>
              </a:p>
            </p:txBody>
          </p:sp>
          <p:sp>
            <p:nvSpPr>
              <p:cNvPr id="18" name="TextBox 17"/>
              <p:cNvSpPr txBox="1"/>
              <p:nvPr/>
            </p:nvSpPr>
            <p:spPr>
              <a:xfrm>
                <a:off x="5931877" y="1732084"/>
                <a:ext cx="2645664" cy="276999"/>
              </a:xfrm>
              <a:prstGeom prst="rect">
                <a:avLst/>
              </a:prstGeom>
              <a:noFill/>
            </p:spPr>
            <p:txBody>
              <a:bodyPr wrap="square" rtlCol="0">
                <a:spAutoFit/>
              </a:bodyPr>
              <a:lstStyle/>
              <a:p>
                <a:r>
                  <a:rPr lang="en-US" sz="1200" b="1" dirty="0" smtClean="0"/>
                  <a:t>International Investment Bank</a:t>
                </a:r>
                <a:endParaRPr lang="en-US" sz="1200" b="1" dirty="0"/>
              </a:p>
            </p:txBody>
          </p:sp>
          <p:sp>
            <p:nvSpPr>
              <p:cNvPr id="19" name="TextBox 18"/>
              <p:cNvSpPr txBox="1"/>
              <p:nvPr/>
            </p:nvSpPr>
            <p:spPr>
              <a:xfrm>
                <a:off x="6541477" y="3109546"/>
                <a:ext cx="2645664" cy="461665"/>
              </a:xfrm>
              <a:prstGeom prst="rect">
                <a:avLst/>
              </a:prstGeom>
              <a:noFill/>
            </p:spPr>
            <p:txBody>
              <a:bodyPr wrap="square" rtlCol="0">
                <a:spAutoFit/>
              </a:bodyPr>
              <a:lstStyle/>
              <a:p>
                <a:r>
                  <a:rPr lang="en-US" sz="1200" b="1" dirty="0" smtClean="0"/>
                  <a:t>VIETRADE, VCCI, HCM Department of External Relations</a:t>
                </a:r>
                <a:endParaRPr lang="en-US" sz="1200" b="1" dirty="0"/>
              </a:p>
            </p:txBody>
          </p:sp>
          <p:sp>
            <p:nvSpPr>
              <p:cNvPr id="20" name="TextBox 19"/>
              <p:cNvSpPr txBox="1"/>
              <p:nvPr/>
            </p:nvSpPr>
            <p:spPr>
              <a:xfrm>
                <a:off x="6422136" y="4571999"/>
                <a:ext cx="2874264" cy="276999"/>
              </a:xfrm>
              <a:prstGeom prst="rect">
                <a:avLst/>
              </a:prstGeom>
              <a:noFill/>
            </p:spPr>
            <p:txBody>
              <a:bodyPr wrap="square" rtlCol="0">
                <a:spAutoFit/>
              </a:bodyPr>
              <a:lstStyle/>
              <a:p>
                <a:r>
                  <a:rPr lang="en-US" sz="1200" b="1" dirty="0" smtClean="0"/>
                  <a:t>Vietnam – Hungary Friendship Association</a:t>
                </a:r>
                <a:endParaRPr lang="en-US" sz="1200" b="1" dirty="0"/>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5231572"/>
              <a:ext cx="1219200" cy="407228"/>
            </a:xfrm>
            <a:prstGeom prst="rect">
              <a:avLst/>
            </a:prstGeom>
          </p:spPr>
        </p:pic>
      </p:grpSp>
      <p:grpSp>
        <p:nvGrpSpPr>
          <p:cNvPr id="24" name="Group 23"/>
          <p:cNvGrpSpPr/>
          <p:nvPr/>
        </p:nvGrpSpPr>
        <p:grpSpPr>
          <a:xfrm>
            <a:off x="0" y="76200"/>
            <a:ext cx="9144000" cy="626202"/>
            <a:chOff x="0" y="59598"/>
            <a:chExt cx="9144000" cy="626202"/>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26" name="Group 25"/>
            <p:cNvGrpSpPr/>
            <p:nvPr/>
          </p:nvGrpSpPr>
          <p:grpSpPr>
            <a:xfrm>
              <a:off x="0" y="609600"/>
              <a:ext cx="9144000" cy="76200"/>
              <a:chOff x="0" y="152400"/>
              <a:chExt cx="9144000" cy="76200"/>
            </a:xfrm>
          </p:grpSpPr>
          <p:cxnSp>
            <p:nvCxnSpPr>
              <p:cNvPr id="27" name="Straight Connector 26"/>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2" name="Slide Number Placeholder 1"/>
          <p:cNvSpPr>
            <a:spLocks noGrp="1"/>
          </p:cNvSpPr>
          <p:nvPr>
            <p:ph type="sldNum" sz="quarter" idx="12"/>
          </p:nvPr>
        </p:nvSpPr>
        <p:spPr/>
        <p:txBody>
          <a:bodyPr/>
          <a:lstStyle/>
          <a:p>
            <a:fld id="{FB427357-2060-4B85-9C9D-7F7763E5CE70}" type="slidenum">
              <a:rPr lang="en-US" smtClean="0"/>
              <a:t>12</a:t>
            </a:fld>
            <a:endParaRPr lang="en-US"/>
          </a:p>
        </p:txBody>
      </p:sp>
      <p:sp>
        <p:nvSpPr>
          <p:cNvPr id="29" name="TextBox 28"/>
          <p:cNvSpPr txBox="1"/>
          <p:nvPr/>
        </p:nvSpPr>
        <p:spPr>
          <a:xfrm>
            <a:off x="3974303" y="177404"/>
            <a:ext cx="4703532" cy="369332"/>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CEEC’s 2015 EXTERNAL RELATIONS</a:t>
            </a:r>
            <a:endParaRPr lang="en-US"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spTree>
    <p:extLst>
      <p:ext uri="{BB962C8B-B14F-4D97-AF65-F5344CB8AC3E}">
        <p14:creationId xmlns:p14="http://schemas.microsoft.com/office/powerpoint/2010/main" val="199054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6200"/>
            <a:ext cx="9144000" cy="626202"/>
            <a:chOff x="0" y="59598"/>
            <a:chExt cx="9144000" cy="62620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6" name="Group 5"/>
            <p:cNvGrpSpPr/>
            <p:nvPr/>
          </p:nvGrpSpPr>
          <p:grpSpPr>
            <a:xfrm>
              <a:off x="0" y="609600"/>
              <a:ext cx="9144000" cy="76200"/>
              <a:chOff x="0" y="152400"/>
              <a:chExt cx="9144000" cy="76200"/>
            </a:xfrm>
          </p:grpSpPr>
          <p:cxnSp>
            <p:nvCxnSpPr>
              <p:cNvPr id="7" name="Straight Connector 6"/>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pic>
        <p:nvPicPr>
          <p:cNvPr id="2050" name="Picture 2" descr="20150407_1916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838200"/>
            <a:ext cx="1705754" cy="1279316"/>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3" descr="20151106_1717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874779"/>
            <a:ext cx="2210785" cy="124273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descr="IMG_27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0715" y="842054"/>
            <a:ext cx="1744885" cy="130818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5" descr="CEEC_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4987925"/>
            <a:ext cx="1600200" cy="900812"/>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6" descr="18985_772688016172063_774440894600384213_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6067" y="5005388"/>
            <a:ext cx="1324333" cy="88335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5" name="Picture 7" descr="Eurocham Affili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8356" y="5029200"/>
            <a:ext cx="1131444" cy="8382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6" name="Picture 8" descr="11216217_1585620378387631_4191326758586716590_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038" y="3390472"/>
            <a:ext cx="1487488" cy="99853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7" name="Picture 9" descr="11206562_1582282458721423_5437774501473615128_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52543" y="3373009"/>
            <a:ext cx="1516062" cy="10160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8" name="Picture 10" descr="_DSC00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5289" y="5003800"/>
            <a:ext cx="1319111" cy="884938"/>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9" name="Picture 11" descr="_DSC00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59780" y="3349196"/>
            <a:ext cx="1549400" cy="1039813"/>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60" name="Picture 12" descr="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30529" y="3334909"/>
            <a:ext cx="1570037" cy="10541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Box 13"/>
          <p:cNvSpPr txBox="1"/>
          <p:nvPr/>
        </p:nvSpPr>
        <p:spPr>
          <a:xfrm>
            <a:off x="-46028" y="2133600"/>
            <a:ext cx="2332028" cy="600164"/>
          </a:xfrm>
          <a:prstGeom prst="rect">
            <a:avLst/>
          </a:prstGeom>
          <a:noFill/>
        </p:spPr>
        <p:txBody>
          <a:bodyPr wrap="square" rtlCol="0">
            <a:spAutoFit/>
          </a:bodyPr>
          <a:lstStyle/>
          <a:p>
            <a:pPr algn="ctr"/>
            <a:r>
              <a:rPr lang="en-US" sz="1100" b="1" dirty="0" smtClean="0">
                <a:effectLst>
                  <a:outerShdw blurRad="38100" dist="38100" dir="2700000" algn="tl">
                    <a:srgbClr val="000000">
                      <a:alpha val="43137"/>
                    </a:srgbClr>
                  </a:outerShdw>
                </a:effectLst>
              </a:rPr>
              <a:t>CEEC and H.E. Franz </a:t>
            </a:r>
            <a:r>
              <a:rPr lang="en-US" sz="1100" b="1" dirty="0" err="1">
                <a:effectLst>
                  <a:outerShdw blurRad="38100" dist="38100" dir="2700000" algn="tl">
                    <a:srgbClr val="000000">
                      <a:alpha val="43137"/>
                    </a:srgbClr>
                  </a:outerShdw>
                </a:effectLst>
              </a:rPr>
              <a:t>Jessen</a:t>
            </a:r>
            <a:r>
              <a:rPr lang="en-US" sz="1100" b="1" dirty="0">
                <a:effectLst>
                  <a:outerShdw blurRad="38100" dist="38100" dir="2700000" algn="tl">
                    <a:srgbClr val="000000">
                      <a:alpha val="43137"/>
                    </a:srgbClr>
                  </a:outerShdw>
                </a:effectLst>
              </a:rPr>
              <a:t>, </a:t>
            </a:r>
            <a:r>
              <a:rPr lang="en-US" sz="1100" b="1" dirty="0" smtClean="0">
                <a:effectLst>
                  <a:outerShdw blurRad="38100" dist="38100" dir="2700000" algn="tl">
                    <a:srgbClr val="000000">
                      <a:alpha val="43137"/>
                    </a:srgbClr>
                  </a:outerShdw>
                </a:effectLst>
              </a:rPr>
              <a:t>Former Ambassador </a:t>
            </a:r>
            <a:r>
              <a:rPr lang="en-US" sz="1100" b="1" dirty="0">
                <a:effectLst>
                  <a:outerShdw blurRad="38100" dist="38100" dir="2700000" algn="tl">
                    <a:srgbClr val="000000">
                      <a:alpha val="43137"/>
                    </a:srgbClr>
                  </a:outerShdw>
                </a:effectLst>
              </a:rPr>
              <a:t>of EU Delegation to </a:t>
            </a:r>
            <a:r>
              <a:rPr lang="en-US" sz="1100" b="1" dirty="0" smtClean="0">
                <a:effectLst>
                  <a:outerShdw blurRad="38100" dist="38100" dir="2700000" algn="tl">
                    <a:srgbClr val="000000">
                      <a:alpha val="43137"/>
                    </a:srgbClr>
                  </a:outerShdw>
                </a:effectLst>
              </a:rPr>
              <a:t>Vietnam at EU Residence</a:t>
            </a:r>
            <a:endParaRPr lang="en-US" sz="1100" b="1" dirty="0">
              <a:effectLst>
                <a:outerShdw blurRad="38100" dist="38100" dir="2700000" algn="tl">
                  <a:srgbClr val="000000">
                    <a:alpha val="43137"/>
                  </a:srgbClr>
                </a:outerShdw>
              </a:effectLst>
            </a:endParaRPr>
          </a:p>
        </p:txBody>
      </p:sp>
      <p:sp>
        <p:nvSpPr>
          <p:cNvPr id="27" name="TextBox 26"/>
          <p:cNvSpPr txBox="1"/>
          <p:nvPr/>
        </p:nvSpPr>
        <p:spPr>
          <a:xfrm>
            <a:off x="2514600" y="2159913"/>
            <a:ext cx="1701812" cy="430887"/>
          </a:xfrm>
          <a:prstGeom prst="rect">
            <a:avLst/>
          </a:prstGeom>
          <a:noFill/>
        </p:spPr>
        <p:txBody>
          <a:bodyPr wrap="square" rtlCol="0">
            <a:spAutoFit/>
          </a:bodyPr>
          <a:lstStyle/>
          <a:p>
            <a:pPr algn="ctr"/>
            <a:r>
              <a:rPr lang="en-US" sz="1100" b="1" dirty="0" smtClean="0">
                <a:effectLst>
                  <a:outerShdw blurRad="38100" dist="38100" dir="2700000" algn="tl">
                    <a:srgbClr val="000000">
                      <a:alpha val="43137"/>
                    </a:srgbClr>
                  </a:outerShdw>
                </a:effectLst>
              </a:rPr>
              <a:t>CEEC Visited HCM’s People Committee</a:t>
            </a:r>
            <a:endParaRPr lang="en-US" sz="1100" b="1" dirty="0">
              <a:effectLst>
                <a:outerShdw blurRad="38100" dist="38100" dir="2700000" algn="tl">
                  <a:srgbClr val="000000">
                    <a:alpha val="43137"/>
                  </a:srgbClr>
                </a:outerShdw>
              </a:effectLst>
            </a:endParaRPr>
          </a:p>
        </p:txBody>
      </p:sp>
      <p:sp>
        <p:nvSpPr>
          <p:cNvPr id="28" name="TextBox 27"/>
          <p:cNvSpPr txBox="1"/>
          <p:nvPr/>
        </p:nvSpPr>
        <p:spPr>
          <a:xfrm>
            <a:off x="4960715" y="2133600"/>
            <a:ext cx="1744885" cy="461665"/>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CEEC met VIETRADE  Leaders</a:t>
            </a:r>
            <a:endParaRPr lang="en-US" sz="1200" b="1" dirty="0">
              <a:effectLst>
                <a:outerShdw blurRad="38100" dist="38100" dir="2700000" algn="tl">
                  <a:srgbClr val="000000">
                    <a:alpha val="43137"/>
                  </a:srgbClr>
                </a:outerShdw>
              </a:effectLst>
            </a:endParaRPr>
          </a:p>
        </p:txBody>
      </p:sp>
      <p:sp>
        <p:nvSpPr>
          <p:cNvPr id="29" name="TextBox 28"/>
          <p:cNvSpPr txBox="1"/>
          <p:nvPr/>
        </p:nvSpPr>
        <p:spPr>
          <a:xfrm>
            <a:off x="3050956" y="4447401"/>
            <a:ext cx="3058224" cy="276999"/>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CEEC Visited CEE’s Embassies in Vietnam</a:t>
            </a:r>
            <a:endParaRPr lang="en-US" sz="1200" b="1" dirty="0">
              <a:effectLst>
                <a:outerShdw blurRad="38100" dist="38100" dir="2700000" algn="tl">
                  <a:srgbClr val="000000">
                    <a:alpha val="43137"/>
                  </a:srgbClr>
                </a:outerShdw>
              </a:effectLst>
            </a:endParaRPr>
          </a:p>
        </p:txBody>
      </p:sp>
      <p:cxnSp>
        <p:nvCxnSpPr>
          <p:cNvPr id="16" name="Straight Connector 15"/>
          <p:cNvCxnSpPr/>
          <p:nvPr/>
        </p:nvCxnSpPr>
        <p:spPr>
          <a:xfrm>
            <a:off x="0" y="3200400"/>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8068" y="4742645"/>
            <a:ext cx="9144000" cy="0"/>
          </a:xfrm>
          <a:prstGeom prst="line">
            <a:avLst/>
          </a:prstGeom>
        </p:spPr>
        <p:style>
          <a:lnRef idx="2">
            <a:schemeClr val="accent2"/>
          </a:lnRef>
          <a:fillRef idx="0">
            <a:schemeClr val="accent2"/>
          </a:fillRef>
          <a:effectRef idx="1">
            <a:schemeClr val="accent2"/>
          </a:effectRef>
          <a:fontRef idx="minor">
            <a:schemeClr val="tx1"/>
          </a:fontRef>
        </p:style>
      </p:cxnSp>
      <p:pic>
        <p:nvPicPr>
          <p:cNvPr id="17" name="Picture 16"/>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203382" y="5027131"/>
            <a:ext cx="1188018" cy="840269"/>
          </a:xfrm>
          <a:prstGeom prst="roundRect">
            <a:avLst>
              <a:gd name="adj" fmla="val 16667"/>
            </a:avLst>
          </a:prstGeom>
          <a:noFill/>
          <a:ln>
            <a:noFill/>
          </a:ln>
          <a:effectLst/>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34200" y="838200"/>
            <a:ext cx="2057400" cy="1381073"/>
          </a:xfrm>
          <a:prstGeom prst="roundRect">
            <a:avLst>
              <a:gd name="adj" fmla="val 16667"/>
            </a:avLst>
          </a:prstGeom>
          <a:noFill/>
          <a:ln>
            <a:noFill/>
          </a:ln>
          <a:effectLst/>
        </p:spPr>
      </p:pic>
      <p:sp>
        <p:nvSpPr>
          <p:cNvPr id="35" name="TextBox 34"/>
          <p:cNvSpPr txBox="1"/>
          <p:nvPr/>
        </p:nvSpPr>
        <p:spPr>
          <a:xfrm>
            <a:off x="6721215" y="2184737"/>
            <a:ext cx="2422785" cy="1015663"/>
          </a:xfrm>
          <a:prstGeom prst="rect">
            <a:avLst/>
          </a:prstGeom>
          <a:noFill/>
        </p:spPr>
        <p:txBody>
          <a:bodyPr wrap="square" rtlCol="0">
            <a:spAutoFit/>
          </a:bodyPr>
          <a:lstStyle/>
          <a:p>
            <a:pPr algn="ctr"/>
            <a:r>
              <a:rPr lang="en-US" sz="1200" b="1" dirty="0">
                <a:effectLst>
                  <a:outerShdw blurRad="38100" dist="38100" dir="2700000" algn="tl">
                    <a:srgbClr val="000000">
                      <a:alpha val="43137"/>
                    </a:srgbClr>
                  </a:outerShdw>
                </a:effectLst>
              </a:rPr>
              <a:t>CEEC </a:t>
            </a:r>
            <a:r>
              <a:rPr lang="en-US" sz="1200" b="1" dirty="0" smtClean="0">
                <a:effectLst>
                  <a:outerShdw blurRad="38100" dist="38100" dir="2700000" algn="tl">
                    <a:srgbClr val="000000">
                      <a:alpha val="43137"/>
                    </a:srgbClr>
                  </a:outerShdw>
                </a:effectLst>
              </a:rPr>
              <a:t>visited </a:t>
            </a:r>
            <a:r>
              <a:rPr lang="en-US" sz="1200" b="1" dirty="0">
                <a:effectLst>
                  <a:outerShdw blurRad="38100" dist="38100" dir="2700000" algn="tl">
                    <a:srgbClr val="000000">
                      <a:alpha val="43137"/>
                    </a:srgbClr>
                  </a:outerShdw>
                </a:effectLst>
              </a:rPr>
              <a:t>H.E. Mr. Bruno </a:t>
            </a:r>
            <a:r>
              <a:rPr lang="en-US" sz="1200" b="1" dirty="0" err="1">
                <a:effectLst>
                  <a:outerShdw blurRad="38100" dist="38100" dir="2700000" algn="tl">
                    <a:srgbClr val="000000">
                      <a:alpha val="43137"/>
                    </a:srgbClr>
                  </a:outerShdw>
                </a:effectLst>
              </a:rPr>
              <a:t>Angelet</a:t>
            </a:r>
            <a:r>
              <a:rPr lang="en-US" sz="1200" b="1" dirty="0">
                <a:effectLst>
                  <a:outerShdw blurRad="38100" dist="38100" dir="2700000" algn="tl">
                    <a:srgbClr val="000000">
                      <a:alpha val="43137"/>
                    </a:srgbClr>
                  </a:outerShdw>
                </a:effectLst>
              </a:rPr>
              <a:t> (Ambassador-Head of EU Delegation to Vietnam</a:t>
            </a:r>
            <a:r>
              <a:rPr lang="en-US" sz="1200" b="1" dirty="0" smtClean="0">
                <a:effectLst>
                  <a:outerShdw blurRad="38100" dist="38100" dir="2700000" algn="tl">
                    <a:srgbClr val="000000">
                      <a:alpha val="43137"/>
                    </a:srgbClr>
                  </a:outerShdw>
                </a:effectLst>
              </a:rPr>
              <a:t>) &amp; </a:t>
            </a:r>
            <a:r>
              <a:rPr lang="en-US" sz="1200" b="1" dirty="0">
                <a:effectLst>
                  <a:outerShdw blurRad="38100" dist="38100" dir="2700000" algn="tl">
                    <a:srgbClr val="000000">
                      <a:alpha val="43137"/>
                    </a:srgbClr>
                  </a:outerShdw>
                </a:effectLst>
              </a:rPr>
              <a:t>Ms. Jana </a:t>
            </a:r>
            <a:r>
              <a:rPr lang="en-US" sz="1200" b="1" dirty="0" err="1">
                <a:effectLst>
                  <a:outerShdw blurRad="38100" dist="38100" dir="2700000" algn="tl">
                    <a:srgbClr val="000000">
                      <a:alpha val="43137"/>
                    </a:srgbClr>
                  </a:outerShdw>
                </a:effectLst>
              </a:rPr>
              <a:t>Herceg</a:t>
            </a:r>
            <a:r>
              <a:rPr lang="en-US" sz="1200" b="1" dirty="0">
                <a:effectLst>
                  <a:outerShdw blurRad="38100" dist="38100" dir="2700000" algn="tl">
                    <a:srgbClr val="000000">
                      <a:alpha val="43137"/>
                    </a:srgbClr>
                  </a:outerShdw>
                </a:effectLst>
              </a:rPr>
              <a:t> (Deputy Head of Trade and Economic Section</a:t>
            </a:r>
            <a:r>
              <a:rPr lang="en-US" sz="1200" dirty="0"/>
              <a:t>)</a:t>
            </a:r>
            <a:endParaRPr lang="en-US" sz="1200" b="1" dirty="0">
              <a:effectLst>
                <a:outerShdw blurRad="38100" dist="38100" dir="2700000" algn="tl">
                  <a:srgbClr val="000000">
                    <a:alpha val="43137"/>
                  </a:srgbClr>
                </a:outerShdw>
              </a:effectLst>
            </a:endParaRPr>
          </a:p>
        </p:txBody>
      </p:sp>
      <p:sp>
        <p:nvSpPr>
          <p:cNvPr id="36" name="TextBox 35"/>
          <p:cNvSpPr txBox="1"/>
          <p:nvPr/>
        </p:nvSpPr>
        <p:spPr>
          <a:xfrm>
            <a:off x="3149224" y="6046579"/>
            <a:ext cx="3058224" cy="276999"/>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Meetings with other BAs</a:t>
            </a:r>
            <a:endParaRPr lang="en-US" sz="1200" b="1"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40750" y="5029200"/>
            <a:ext cx="1146050" cy="859538"/>
          </a:xfrm>
          <a:prstGeom prst="roundRect">
            <a:avLst>
              <a:gd name="adj" fmla="val 16667"/>
            </a:avLst>
          </a:prstGeom>
          <a:noFill/>
          <a:ln>
            <a:noFill/>
          </a:ln>
          <a:effectLst/>
        </p:spPr>
      </p:pic>
      <p:sp>
        <p:nvSpPr>
          <p:cNvPr id="2" name="Slide Number Placeholder 1"/>
          <p:cNvSpPr>
            <a:spLocks noGrp="1"/>
          </p:cNvSpPr>
          <p:nvPr>
            <p:ph type="sldNum" sz="quarter" idx="12"/>
          </p:nvPr>
        </p:nvSpPr>
        <p:spPr/>
        <p:txBody>
          <a:bodyPr/>
          <a:lstStyle/>
          <a:p>
            <a:fld id="{FB427357-2060-4B85-9C9D-7F7763E5CE70}" type="slidenum">
              <a:rPr lang="en-US" smtClean="0"/>
              <a:t>13</a:t>
            </a:fld>
            <a:endParaRPr lang="en-US"/>
          </a:p>
        </p:txBody>
      </p:sp>
      <p:sp>
        <p:nvSpPr>
          <p:cNvPr id="30" name="TextBox 29"/>
          <p:cNvSpPr txBox="1"/>
          <p:nvPr/>
        </p:nvSpPr>
        <p:spPr>
          <a:xfrm>
            <a:off x="3974303" y="177404"/>
            <a:ext cx="4703532" cy="369332"/>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CEEC’s 2015 EXTERNAL RELATIONS</a:t>
            </a:r>
            <a:endParaRPr lang="en-US"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spTree>
    <p:extLst>
      <p:ext uri="{BB962C8B-B14F-4D97-AF65-F5344CB8AC3E}">
        <p14:creationId xmlns:p14="http://schemas.microsoft.com/office/powerpoint/2010/main" val="170398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9598"/>
            <a:ext cx="9144000" cy="626202"/>
            <a:chOff x="0" y="59598"/>
            <a:chExt cx="9144000" cy="62620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6" name="Group 5"/>
            <p:cNvGrpSpPr/>
            <p:nvPr/>
          </p:nvGrpSpPr>
          <p:grpSpPr>
            <a:xfrm>
              <a:off x="0" y="609600"/>
              <a:ext cx="9144000" cy="76200"/>
              <a:chOff x="0" y="152400"/>
              <a:chExt cx="9144000" cy="76200"/>
            </a:xfrm>
          </p:grpSpPr>
          <p:cxnSp>
            <p:nvCxnSpPr>
              <p:cNvPr id="7" name="Straight Connector 6"/>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graphicFrame>
        <p:nvGraphicFramePr>
          <p:cNvPr id="10" name="Table 9"/>
          <p:cNvGraphicFramePr>
            <a:graphicFrameLocks noGrp="1"/>
          </p:cNvGraphicFramePr>
          <p:nvPr>
            <p:extLst>
              <p:ext uri="{D42A27DB-BD31-4B8C-83A1-F6EECF244321}">
                <p14:modId xmlns:p14="http://schemas.microsoft.com/office/powerpoint/2010/main" val="505167315"/>
              </p:ext>
            </p:extLst>
          </p:nvPr>
        </p:nvGraphicFramePr>
        <p:xfrm>
          <a:off x="533400" y="914400"/>
          <a:ext cx="7772400" cy="4225080"/>
        </p:xfrm>
        <a:graphic>
          <a:graphicData uri="http://schemas.openxmlformats.org/drawingml/2006/table">
            <a:tbl>
              <a:tblPr/>
              <a:tblGrid>
                <a:gridCol w="2208998"/>
                <a:gridCol w="5563402"/>
              </a:tblGrid>
              <a:tr h="644525">
                <a:tc>
                  <a:txBody>
                    <a:bodyPr/>
                    <a:lstStyle/>
                    <a:p>
                      <a:pPr algn="l" fontAlgn="ctr"/>
                      <a:r>
                        <a:rPr lang="en-US" sz="1200" b="1" dirty="0">
                          <a:effectLst/>
                          <a:latin typeface="Times New Roman" pitchFamily="18" charset="0"/>
                          <a:cs typeface="Times New Roman" pitchFamily="18" charset="0"/>
                        </a:rPr>
                        <a:t>SERVICES</a:t>
                      </a:r>
                    </a:p>
                  </a:txBody>
                  <a:tcPr marL="35581" marR="35581" marT="35581" marB="35581" anchor="ctr">
                    <a:lnL>
                      <a:noFill/>
                    </a:lnL>
                    <a:lnR>
                      <a:noFill/>
                    </a:lnR>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US" sz="1200" b="1" dirty="0">
                          <a:effectLst/>
                          <a:latin typeface="Times New Roman" pitchFamily="18" charset="0"/>
                          <a:cs typeface="Times New Roman" pitchFamily="18" charset="0"/>
                        </a:rPr>
                        <a:t>DESCRIPTION</a:t>
                      </a:r>
                    </a:p>
                  </a:txBody>
                  <a:tcPr marL="35581" marR="35581" marT="35581" marB="35581" anchor="ctr">
                    <a:lnL>
                      <a:noFill/>
                    </a:lnL>
                    <a:lnR>
                      <a:noFill/>
                    </a:lnR>
                    <a:lnB w="9525" cap="flat" cmpd="sng" algn="ctr">
                      <a:solidFill>
                        <a:srgbClr val="DDDDDD"/>
                      </a:solidFill>
                      <a:prstDash val="solid"/>
                      <a:round/>
                      <a:headEnd type="none" w="med" len="med"/>
                      <a:tailEnd type="none" w="med" len="med"/>
                    </a:lnB>
                    <a:solidFill>
                      <a:srgbClr val="D9EDF7"/>
                    </a:solidFill>
                  </a:tcPr>
                </a:tc>
              </a:tr>
              <a:tr h="760541">
                <a:tc>
                  <a:txBody>
                    <a:bodyPr/>
                    <a:lstStyle/>
                    <a:p>
                      <a:pPr algn="l" fontAlgn="t"/>
                      <a:r>
                        <a:rPr lang="en-US" sz="1200" dirty="0" smtClean="0">
                          <a:effectLst/>
                          <a:latin typeface="Times New Roman" pitchFamily="18" charset="0"/>
                          <a:cs typeface="Times New Roman" pitchFamily="18" charset="0"/>
                        </a:rPr>
                        <a:t> </a:t>
                      </a:r>
                      <a:endParaRPr lang="en-US" sz="1200" dirty="0">
                        <a:effectLst/>
                        <a:latin typeface="Times New Roman" pitchFamily="18" charset="0"/>
                        <a:cs typeface="Times New Roman" pitchFamily="18" charset="0"/>
                      </a:endParaRP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latin typeface="Times New Roman" pitchFamily="18" charset="0"/>
                          <a:cs typeface="Times New Roman" pitchFamily="18" charset="0"/>
                        </a:rPr>
                        <a:t>Identify potential partners on request. The contact list will include: Company name, reference persons, address, tel., fax, email and website (if any).</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96482">
                <a:tc>
                  <a:txBody>
                    <a:bodyPr/>
                    <a:lstStyle/>
                    <a:p>
                      <a:pPr algn="l" fontAlgn="t"/>
                      <a:r>
                        <a:rPr lang="en-US" sz="1200" dirty="0">
                          <a:effectLst/>
                          <a:latin typeface="Times New Roman" pitchFamily="18" charset="0"/>
                          <a:cs typeface="Times New Roman" pitchFamily="18" charset="0"/>
                        </a:rPr>
                        <a:t>Company background check</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latin typeface="Times New Roman" pitchFamily="18" charset="0"/>
                          <a:cs typeface="Times New Roman" pitchFamily="18" charset="0"/>
                        </a:rPr>
                        <a:t>Provide a business information report.</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2496">
                <a:tc>
                  <a:txBody>
                    <a:bodyPr/>
                    <a:lstStyle/>
                    <a:p>
                      <a:pPr algn="l" fontAlgn="t"/>
                      <a:r>
                        <a:rPr lang="en-US" sz="1200" dirty="0">
                          <a:effectLst/>
                          <a:latin typeface="Times New Roman" pitchFamily="18" charset="0"/>
                          <a:cs typeface="Times New Roman" pitchFamily="18" charset="0"/>
                        </a:rPr>
                        <a:t>Market study</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latin typeface="Times New Roman" pitchFamily="18" charset="0"/>
                          <a:cs typeface="Times New Roman" pitchFamily="18" charset="0"/>
                        </a:rPr>
                        <a:t>The report includes 2-3 pages, provides an overview on a specific sector, key players, statistic data, market demands, import tax, regulation, preliminary recommendation.</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28511">
                <a:tc>
                  <a:txBody>
                    <a:bodyPr/>
                    <a:lstStyle/>
                    <a:p>
                      <a:pPr algn="l" fontAlgn="t"/>
                      <a:r>
                        <a:rPr lang="en-US" sz="1200" dirty="0">
                          <a:effectLst/>
                          <a:latin typeface="Times New Roman" pitchFamily="18" charset="0"/>
                          <a:cs typeface="Times New Roman" pitchFamily="18" charset="0"/>
                        </a:rPr>
                        <a:t>Business match-making</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latin typeface="Times New Roman" pitchFamily="18" charset="0"/>
                          <a:cs typeface="Times New Roman" pitchFamily="18" charset="0"/>
                        </a:rPr>
                        <a:t>Identify potential partners on request. The contact list will include: Company name, reference persons, address, tel., fax, email and website (if any), and verify the interest of selected partners toward the client.</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96482">
                <a:tc>
                  <a:txBody>
                    <a:bodyPr/>
                    <a:lstStyle/>
                    <a:p>
                      <a:pPr algn="l" fontAlgn="t"/>
                      <a:r>
                        <a:rPr lang="en-US" sz="1200" dirty="0">
                          <a:effectLst/>
                          <a:latin typeface="Times New Roman" pitchFamily="18" charset="0"/>
                          <a:cs typeface="Times New Roman" pitchFamily="18" charset="0"/>
                        </a:rPr>
                        <a:t>Consulting</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latin typeface="Times New Roman" pitchFamily="18" charset="0"/>
                          <a:cs typeface="Times New Roman" pitchFamily="18" charset="0"/>
                        </a:rPr>
                        <a:t>Local Business Culture, Business Strategies, and Foreign Investment Procedures.</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96482">
                <a:tc>
                  <a:txBody>
                    <a:bodyPr/>
                    <a:lstStyle/>
                    <a:p>
                      <a:pPr algn="l" fontAlgn="t"/>
                      <a:r>
                        <a:rPr lang="en-US" sz="1200" dirty="0">
                          <a:effectLst/>
                          <a:latin typeface="Times New Roman" pitchFamily="18" charset="0"/>
                          <a:cs typeface="Times New Roman" pitchFamily="18" charset="0"/>
                        </a:rPr>
                        <a:t>Mission arrangement support</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endParaRPr lang="en-US" sz="1200">
                        <a:effectLst/>
                        <a:latin typeface="Times New Roman" pitchFamily="18" charset="0"/>
                        <a:cs typeface="Times New Roman" pitchFamily="18" charset="0"/>
                      </a:endParaRP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96482">
                <a:tc>
                  <a:txBody>
                    <a:bodyPr/>
                    <a:lstStyle/>
                    <a:p>
                      <a:pPr algn="l" fontAlgn="t"/>
                      <a:r>
                        <a:rPr lang="en-US" sz="1200" dirty="0">
                          <a:effectLst/>
                          <a:latin typeface="Times New Roman" pitchFamily="18" charset="0"/>
                          <a:cs typeface="Times New Roman" pitchFamily="18" charset="0"/>
                        </a:rPr>
                        <a:t>Company/Factory visit</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latin typeface="Times New Roman" pitchFamily="18" charset="0"/>
                          <a:cs typeface="Times New Roman" pitchFamily="18" charset="0"/>
                        </a:rPr>
                        <a:t>Arrange tours that showcase a company's facilities' environmental, health, and safety standards.</a:t>
                      </a:r>
                    </a:p>
                  </a:txBody>
                  <a:tcPr marL="35581" marR="35581" marT="35581" marB="3558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12496">
                <a:tc>
                  <a:txBody>
                    <a:bodyPr/>
                    <a:lstStyle/>
                    <a:p>
                      <a:pPr algn="l" fontAlgn="t"/>
                      <a:r>
                        <a:rPr lang="en-US" sz="1200" dirty="0">
                          <a:effectLst/>
                          <a:latin typeface="Times New Roman" pitchFamily="18" charset="0"/>
                          <a:cs typeface="Times New Roman" pitchFamily="18" charset="0"/>
                        </a:rPr>
                        <a:t>Fair/Exhibition/Event/Seminar/Conference Support</a:t>
                      </a:r>
                    </a:p>
                  </a:txBody>
                  <a:tcPr marL="35581" marR="35581" marT="35581" marB="35581">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algn="l" fontAlgn="t"/>
                      <a:r>
                        <a:rPr lang="en-US" sz="1200" dirty="0">
                          <a:effectLst/>
                          <a:latin typeface="Times New Roman" pitchFamily="18" charset="0"/>
                          <a:cs typeface="Times New Roman" pitchFamily="18" charset="0"/>
                        </a:rPr>
                        <a:t>Provide requested logistical supports.</a:t>
                      </a:r>
                    </a:p>
                  </a:txBody>
                  <a:tcPr marL="35581" marR="35581" marT="35581" marB="35581">
                    <a:lnL>
                      <a:noFill/>
                    </a:lnL>
                    <a:lnR>
                      <a:noFill/>
                    </a:lnR>
                    <a:lnT w="9525" cap="flat" cmpd="sng" algn="ctr">
                      <a:solidFill>
                        <a:srgbClr val="DDDDDD"/>
                      </a:solidFill>
                      <a:prstDash val="solid"/>
                      <a:round/>
                      <a:headEnd type="none" w="med" len="med"/>
                      <a:tailEnd type="none" w="med" len="med"/>
                    </a:lnT>
                    <a:lnB>
                      <a:noFill/>
                    </a:lnB>
                    <a:solidFill>
                      <a:srgbClr val="F9F9F9"/>
                    </a:solidFill>
                  </a:tcPr>
                </a:tc>
              </a:tr>
            </a:tbl>
          </a:graphicData>
        </a:graphic>
      </p:graphicFrame>
      <p:sp>
        <p:nvSpPr>
          <p:cNvPr id="11" name="Rectangle 1"/>
          <p:cNvSpPr>
            <a:spLocks noChangeArrowheads="1"/>
          </p:cNvSpPr>
          <p:nvPr/>
        </p:nvSpPr>
        <p:spPr bwMode="auto">
          <a:xfrm>
            <a:off x="2125663"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96571503"/>
              </p:ext>
            </p:extLst>
          </p:nvPr>
        </p:nvGraphicFramePr>
        <p:xfrm>
          <a:off x="835025" y="5791200"/>
          <a:ext cx="7089775" cy="841248"/>
        </p:xfrm>
        <a:graphic>
          <a:graphicData uri="http://schemas.openxmlformats.org/drawingml/2006/table">
            <a:tbl>
              <a:tblPr firstRow="1" firstCol="1" bandRow="1">
                <a:tableStyleId>{3B4B98B0-60AC-42C2-AFA5-B58CD77FA1E5}</a:tableStyleId>
              </a:tblPr>
              <a:tblGrid>
                <a:gridCol w="1748790"/>
                <a:gridCol w="1748790"/>
                <a:gridCol w="3592195"/>
              </a:tblGrid>
              <a:tr h="0">
                <a:tc>
                  <a:txBody>
                    <a:bodyPr/>
                    <a:lstStyle/>
                    <a:p>
                      <a:pPr marL="0" algn="l" defTabSz="914400" rtl="0" eaLnBrk="1" fontAlgn="t" latinLnBrk="0" hangingPunct="1">
                        <a:lnSpc>
                          <a:spcPct val="115000"/>
                        </a:lnSpc>
                        <a:spcAft>
                          <a:spcPts val="0"/>
                        </a:spcAft>
                      </a:pPr>
                      <a:r>
                        <a:rPr lang="en-US" sz="1200" kern="1200" dirty="0">
                          <a:effectLst/>
                        </a:rPr>
                        <a:t>NON-MEMBER</a:t>
                      </a:r>
                      <a:endParaRPr lang="en-US" sz="1200" kern="1200" dirty="0">
                        <a:solidFill>
                          <a:schemeClr val="tx1"/>
                        </a:solidFill>
                        <a:effectLst/>
                        <a:latin typeface="Times New Roman" pitchFamily="18" charset="0"/>
                        <a:ea typeface="+mn-ea"/>
                        <a:cs typeface="Times New Roman" pitchFamily="18" charset="0"/>
                      </a:endParaRPr>
                    </a:p>
                  </a:txBody>
                  <a:tcPr marL="68580" marR="68580" marT="0" marB="0" anchor="ctr"/>
                </a:tc>
                <a:tc>
                  <a:txBody>
                    <a:bodyPr/>
                    <a:lstStyle/>
                    <a:p>
                      <a:pPr marL="0" algn="l" defTabSz="914400" rtl="0" eaLnBrk="1" fontAlgn="t" latinLnBrk="0" hangingPunct="1">
                        <a:lnSpc>
                          <a:spcPct val="115000"/>
                        </a:lnSpc>
                        <a:spcAft>
                          <a:spcPts val="0"/>
                        </a:spcAft>
                      </a:pPr>
                      <a:r>
                        <a:rPr lang="en-US" sz="1200" kern="1200">
                          <a:effectLst/>
                        </a:rPr>
                        <a:t>MEMBER</a:t>
                      </a:r>
                      <a:endParaRPr lang="en-US" sz="1200" kern="1200">
                        <a:solidFill>
                          <a:schemeClr val="tx1"/>
                        </a:solidFill>
                        <a:effectLst/>
                        <a:latin typeface="Times New Roman" pitchFamily="18" charset="0"/>
                        <a:ea typeface="+mn-ea"/>
                        <a:cs typeface="Times New Roman" pitchFamily="18" charset="0"/>
                      </a:endParaRPr>
                    </a:p>
                  </a:txBody>
                  <a:tcPr marL="68580" marR="68580" marT="0" marB="0" anchor="ctr"/>
                </a:tc>
                <a:tc>
                  <a:txBody>
                    <a:bodyPr/>
                    <a:lstStyle/>
                    <a:p>
                      <a:pPr marL="0" algn="l" defTabSz="914400" rtl="0" eaLnBrk="1" fontAlgn="t" latinLnBrk="0" hangingPunct="1">
                        <a:lnSpc>
                          <a:spcPct val="115000"/>
                        </a:lnSpc>
                        <a:spcAft>
                          <a:spcPts val="0"/>
                        </a:spcAft>
                      </a:pPr>
                      <a:r>
                        <a:rPr lang="en-US" sz="1200" kern="1200" dirty="0">
                          <a:effectLst/>
                        </a:rPr>
                        <a:t>ADDITIONAL DISCOUNT FOR MEMBER</a:t>
                      </a:r>
                      <a:endParaRPr lang="en-US" sz="1200" kern="1200" dirty="0">
                        <a:solidFill>
                          <a:schemeClr val="tx1"/>
                        </a:solidFill>
                        <a:effectLst/>
                        <a:latin typeface="Times New Roman" pitchFamily="18" charset="0"/>
                        <a:ea typeface="+mn-ea"/>
                        <a:cs typeface="Times New Roman" pitchFamily="18" charset="0"/>
                      </a:endParaRPr>
                    </a:p>
                  </a:txBody>
                  <a:tcPr marL="68580" marR="68580" marT="0" marB="0" anchor="ctr"/>
                </a:tc>
              </a:tr>
              <a:tr h="0">
                <a:tc>
                  <a:txBody>
                    <a:bodyPr/>
                    <a:lstStyle/>
                    <a:p>
                      <a:pPr marL="0" algn="l" defTabSz="914400" rtl="0" eaLnBrk="1" fontAlgn="t" latinLnBrk="0" hangingPunct="1">
                        <a:lnSpc>
                          <a:spcPct val="115000"/>
                        </a:lnSpc>
                        <a:spcAft>
                          <a:spcPts val="0"/>
                        </a:spcAft>
                      </a:pPr>
                      <a:r>
                        <a:rPr lang="en-US" sz="1200" kern="1200" dirty="0">
                          <a:effectLst/>
                        </a:rPr>
                        <a:t>X</a:t>
                      </a:r>
                      <a:endParaRPr lang="en-US" sz="1200" kern="1200" dirty="0">
                        <a:solidFill>
                          <a:schemeClr val="tx1"/>
                        </a:solidFill>
                        <a:effectLst/>
                        <a:latin typeface="Times New Roman" pitchFamily="18" charset="0"/>
                        <a:ea typeface="+mn-ea"/>
                        <a:cs typeface="Times New Roman" pitchFamily="18" charset="0"/>
                      </a:endParaRPr>
                    </a:p>
                  </a:txBody>
                  <a:tcPr marL="68580" marR="68580" marT="0" marB="0" anchor="ctr"/>
                </a:tc>
                <a:tc>
                  <a:txBody>
                    <a:bodyPr/>
                    <a:lstStyle/>
                    <a:p>
                      <a:pPr marL="0" algn="l" defTabSz="914400" rtl="0" eaLnBrk="1" fontAlgn="t" latinLnBrk="0" hangingPunct="1">
                        <a:lnSpc>
                          <a:spcPct val="115000"/>
                        </a:lnSpc>
                        <a:spcAft>
                          <a:spcPts val="0"/>
                        </a:spcAft>
                      </a:pPr>
                      <a:r>
                        <a:rPr lang="en-US" sz="1200" kern="1200" dirty="0">
                          <a:effectLst/>
                        </a:rPr>
                        <a:t>X*(1-10%)</a:t>
                      </a:r>
                      <a:endParaRPr lang="en-US" sz="1200" kern="1200" dirty="0">
                        <a:solidFill>
                          <a:schemeClr val="tx1"/>
                        </a:solidFill>
                        <a:effectLst/>
                        <a:latin typeface="Times New Roman" pitchFamily="18" charset="0"/>
                        <a:ea typeface="+mn-ea"/>
                        <a:cs typeface="Times New Roman" pitchFamily="18" charset="0"/>
                      </a:endParaRPr>
                    </a:p>
                  </a:txBody>
                  <a:tcPr marL="68580" marR="68580" marT="0" marB="0" anchor="ctr"/>
                </a:tc>
                <a:tc>
                  <a:txBody>
                    <a:bodyPr/>
                    <a:lstStyle/>
                    <a:p>
                      <a:pPr marL="0" algn="l" defTabSz="914400" rtl="0" eaLnBrk="1" fontAlgn="t" latinLnBrk="0" hangingPunct="1">
                        <a:lnSpc>
                          <a:spcPct val="115000"/>
                        </a:lnSpc>
                        <a:spcAft>
                          <a:spcPts val="0"/>
                        </a:spcAft>
                      </a:pPr>
                      <a:r>
                        <a:rPr lang="en-US" sz="1200" kern="1200" dirty="0">
                          <a:effectLst/>
                        </a:rPr>
                        <a:t>An amount equivalent to 50% Annual Membership Fee will be discounted from Total Service Fee incurred in 1 year.</a:t>
                      </a:r>
                      <a:endParaRPr lang="en-US" sz="1200" kern="1200" dirty="0">
                        <a:solidFill>
                          <a:schemeClr val="tx1"/>
                        </a:solidFill>
                        <a:effectLst/>
                        <a:latin typeface="Times New Roman" pitchFamily="18" charset="0"/>
                        <a:ea typeface="+mn-ea"/>
                        <a:cs typeface="Times New Roman" pitchFamily="18" charset="0"/>
                      </a:endParaRPr>
                    </a:p>
                  </a:txBody>
                  <a:tcPr marL="68580" marR="68580" marT="0" marB="0" anchor="ctr"/>
                </a:tc>
              </a:tr>
            </a:tbl>
          </a:graphicData>
        </a:graphic>
      </p:graphicFrame>
      <p:sp>
        <p:nvSpPr>
          <p:cNvPr id="13" name="TextBox 12"/>
          <p:cNvSpPr txBox="1"/>
          <p:nvPr/>
        </p:nvSpPr>
        <p:spPr>
          <a:xfrm>
            <a:off x="3124200" y="5410200"/>
            <a:ext cx="2068195" cy="369332"/>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SERVICE FEES</a:t>
            </a:r>
          </a:p>
        </p:txBody>
      </p:sp>
      <p:sp>
        <p:nvSpPr>
          <p:cNvPr id="2" name="Slide Number Placeholder 1"/>
          <p:cNvSpPr>
            <a:spLocks noGrp="1"/>
          </p:cNvSpPr>
          <p:nvPr>
            <p:ph type="sldNum" sz="quarter" idx="12"/>
          </p:nvPr>
        </p:nvSpPr>
        <p:spPr/>
        <p:txBody>
          <a:bodyPr/>
          <a:lstStyle/>
          <a:p>
            <a:fld id="{FB427357-2060-4B85-9C9D-7F7763E5CE70}" type="slidenum">
              <a:rPr lang="en-US" smtClean="0"/>
              <a:t>14</a:t>
            </a:fld>
            <a:endParaRPr lang="en-US"/>
          </a:p>
        </p:txBody>
      </p:sp>
      <p:sp>
        <p:nvSpPr>
          <p:cNvPr id="14" name="TextBox 13"/>
          <p:cNvSpPr txBox="1"/>
          <p:nvPr/>
        </p:nvSpPr>
        <p:spPr>
          <a:xfrm>
            <a:off x="3974303" y="177404"/>
            <a:ext cx="4629794" cy="369332"/>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CEEC’s NEW LAUNCHED SERVICES</a:t>
            </a:r>
            <a:endParaRPr lang="en-US"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spTree>
    <p:extLst>
      <p:ext uri="{BB962C8B-B14F-4D97-AF65-F5344CB8AC3E}">
        <p14:creationId xmlns:p14="http://schemas.microsoft.com/office/powerpoint/2010/main" val="131781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9598"/>
            <a:ext cx="9144000" cy="626202"/>
            <a:chOff x="0" y="59598"/>
            <a:chExt cx="9144000" cy="62620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6" name="Group 5"/>
            <p:cNvGrpSpPr/>
            <p:nvPr/>
          </p:nvGrpSpPr>
          <p:grpSpPr>
            <a:xfrm>
              <a:off x="0" y="609600"/>
              <a:ext cx="9144000" cy="76200"/>
              <a:chOff x="0" y="152400"/>
              <a:chExt cx="9144000" cy="76200"/>
            </a:xfrm>
          </p:grpSpPr>
          <p:cxnSp>
            <p:nvCxnSpPr>
              <p:cNvPr id="7" name="Straight Connector 6"/>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9" name="TextBox 8"/>
          <p:cNvSpPr txBox="1"/>
          <p:nvPr/>
        </p:nvSpPr>
        <p:spPr>
          <a:xfrm>
            <a:off x="2057400" y="2590800"/>
            <a:ext cx="4641014" cy="1323439"/>
          </a:xfrm>
          <a:prstGeom prst="rect">
            <a:avLst/>
          </a:prstGeom>
          <a:noFill/>
        </p:spPr>
        <p:txBody>
          <a:bodyPr wrap="none" rtlCol="0">
            <a:spAutoFit/>
          </a:bodyPr>
          <a:lstStyle/>
          <a:p>
            <a:r>
              <a:rPr lang="en-US" sz="8000" b="1" dirty="0" smtClean="0">
                <a:effectLst>
                  <a:outerShdw blurRad="38100" dist="38100" dir="2700000" algn="tl">
                    <a:srgbClr val="000000">
                      <a:alpha val="43137"/>
                    </a:srgbClr>
                  </a:outerShdw>
                </a:effectLst>
                <a:latin typeface=".VnFree" pitchFamily="34" charset="0"/>
              </a:rPr>
              <a:t>THANK YOU!</a:t>
            </a:r>
            <a:endParaRPr lang="en-US" sz="8000" b="1" dirty="0">
              <a:effectLst>
                <a:outerShdw blurRad="38100" dist="38100" dir="2700000" algn="tl">
                  <a:srgbClr val="000000">
                    <a:alpha val="43137"/>
                  </a:srgbClr>
                </a:outerShdw>
              </a:effectLst>
              <a:latin typeface=".VnFree" pitchFamily="34" charset="0"/>
            </a:endParaRPr>
          </a:p>
        </p:txBody>
      </p:sp>
      <p:sp>
        <p:nvSpPr>
          <p:cNvPr id="2" name="Slide Number Placeholder 1"/>
          <p:cNvSpPr>
            <a:spLocks noGrp="1"/>
          </p:cNvSpPr>
          <p:nvPr>
            <p:ph type="sldNum" sz="quarter" idx="12"/>
          </p:nvPr>
        </p:nvSpPr>
        <p:spPr/>
        <p:txBody>
          <a:bodyPr/>
          <a:lstStyle/>
          <a:p>
            <a:fld id="{FB427357-2060-4B85-9C9D-7F7763E5CE70}" type="slidenum">
              <a:rPr lang="en-US" smtClean="0"/>
              <a:t>15</a:t>
            </a:fld>
            <a:endParaRPr lang="en-US"/>
          </a:p>
        </p:txBody>
      </p:sp>
    </p:spTree>
    <p:extLst>
      <p:ext uri="{BB962C8B-B14F-4D97-AF65-F5344CB8AC3E}">
        <p14:creationId xmlns:p14="http://schemas.microsoft.com/office/powerpoint/2010/main" val="209974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96709"/>
            <a:ext cx="9067800" cy="4722373"/>
            <a:chOff x="0" y="996709"/>
            <a:chExt cx="9067800" cy="4722373"/>
          </a:xfrm>
        </p:grpSpPr>
        <p:grpSp>
          <p:nvGrpSpPr>
            <p:cNvPr id="24" name="Group 23"/>
            <p:cNvGrpSpPr/>
            <p:nvPr/>
          </p:nvGrpSpPr>
          <p:grpSpPr>
            <a:xfrm>
              <a:off x="0" y="996709"/>
              <a:ext cx="9067800" cy="4722373"/>
              <a:chOff x="0" y="996709"/>
              <a:chExt cx="9067800" cy="4722373"/>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0484" y="1066800"/>
                <a:ext cx="2787316" cy="1524000"/>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l="18000" t="24222" r="15001" b="10000"/>
              <a:stretch/>
            </p:blipFill>
            <p:spPr>
              <a:xfrm>
                <a:off x="6324600" y="2667000"/>
                <a:ext cx="2743200" cy="1514901"/>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l="17000" t="23333" r="14500" b="10889"/>
              <a:stretch/>
            </p:blipFill>
            <p:spPr>
              <a:xfrm>
                <a:off x="6253657" y="4202293"/>
                <a:ext cx="2808109" cy="1516789"/>
              </a:xfrm>
              <a:prstGeom prst="rect">
                <a:avLst/>
              </a:prstGeom>
            </p:spPr>
          </p:pic>
          <p:grpSp>
            <p:nvGrpSpPr>
              <p:cNvPr id="19" name="Group 18"/>
              <p:cNvGrpSpPr/>
              <p:nvPr/>
            </p:nvGrpSpPr>
            <p:grpSpPr>
              <a:xfrm>
                <a:off x="0" y="996709"/>
                <a:ext cx="6324600" cy="4652282"/>
                <a:chOff x="0" y="996709"/>
                <a:chExt cx="6324600" cy="4652282"/>
              </a:xfrm>
              <a:solidFill>
                <a:schemeClr val="bg1"/>
              </a:solidFill>
            </p:grpSpPr>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996709"/>
                  <a:ext cx="6277777" cy="4652282"/>
                </a:xfrm>
                <a:prstGeom prst="rect">
                  <a:avLst/>
                </a:prstGeom>
                <a:grpFill/>
              </p:spPr>
            </p:pic>
            <p:sp>
              <p:nvSpPr>
                <p:cNvPr id="15" name="TextBox 14"/>
                <p:cNvSpPr txBox="1"/>
                <p:nvPr/>
              </p:nvSpPr>
              <p:spPr>
                <a:xfrm>
                  <a:off x="990600" y="1524000"/>
                  <a:ext cx="5334000" cy="914400"/>
                </a:xfrm>
                <a:prstGeom prst="rect">
                  <a:avLst/>
                </a:prstGeom>
                <a:grpFill/>
              </p:spPr>
              <p:txBody>
                <a:bodyPr wrap="square" rtlCol="0">
                  <a:spAutoFit/>
                </a:bodyPr>
                <a:lstStyle/>
                <a:p>
                  <a:endParaRPr lang="en-US" dirty="0"/>
                </a:p>
              </p:txBody>
            </p:sp>
          </p:grpSp>
          <p:sp>
            <p:nvSpPr>
              <p:cNvPr id="21" name="TextBox 20"/>
              <p:cNvSpPr txBox="1"/>
              <p:nvPr/>
            </p:nvSpPr>
            <p:spPr>
              <a:xfrm>
                <a:off x="990600" y="2950871"/>
                <a:ext cx="5334000" cy="1143000"/>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990600" y="4572000"/>
                <a:ext cx="5334000" cy="1066800"/>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990600" y="2319005"/>
                <a:ext cx="1600200" cy="369332"/>
              </a:xfrm>
              <a:prstGeom prst="rect">
                <a:avLst/>
              </a:prstGeom>
              <a:solidFill>
                <a:schemeClr val="bg1"/>
              </a:solidFill>
            </p:spPr>
            <p:txBody>
              <a:bodyPr wrap="square" rtlCol="0">
                <a:spAutoFit/>
              </a:bodyPr>
              <a:lstStyle/>
              <a:p>
                <a:endParaRPr lang="en-US" dirty="0"/>
              </a:p>
            </p:txBody>
          </p:sp>
        </p:grpSp>
        <p:sp>
          <p:nvSpPr>
            <p:cNvPr id="2" name="TextBox 1"/>
            <p:cNvSpPr txBox="1"/>
            <p:nvPr/>
          </p:nvSpPr>
          <p:spPr>
            <a:xfrm rot="5400000">
              <a:off x="3981452" y="2615331"/>
              <a:ext cx="114300" cy="152400"/>
            </a:xfrm>
            <a:prstGeom prst="rect">
              <a:avLst/>
            </a:prstGeom>
            <a:solidFill>
              <a:schemeClr val="bg1"/>
            </a:solidFill>
            <a:ln>
              <a:noFill/>
            </a:ln>
          </p:spPr>
          <p:txBody>
            <a:bodyPr wrap="square" rtlCol="0">
              <a:spAutoFit/>
            </a:bodyPr>
            <a:lstStyle/>
            <a:p>
              <a:endParaRPr lang="en-US" dirty="0"/>
            </a:p>
          </p:txBody>
        </p:sp>
      </p:grpSp>
      <p:sp>
        <p:nvSpPr>
          <p:cNvPr id="25" name="Rectangle 24"/>
          <p:cNvSpPr/>
          <p:nvPr/>
        </p:nvSpPr>
        <p:spPr>
          <a:xfrm>
            <a:off x="919657" y="1495252"/>
            <a:ext cx="5498960" cy="938719"/>
          </a:xfrm>
          <a:prstGeom prst="rect">
            <a:avLst/>
          </a:prstGeom>
        </p:spPr>
        <p:txBody>
          <a:bodyPr wrap="square">
            <a:spAutoFit/>
          </a:bodyPr>
          <a:lstStyle/>
          <a:p>
            <a:pPr algn="just"/>
            <a:r>
              <a:rPr lang="en-US" sz="1100" dirty="0">
                <a:latin typeface="Times New Roman" panose="02020603050405020304" pitchFamily="18" charset="0"/>
                <a:cs typeface="Times New Roman" panose="02020603050405020304" pitchFamily="18" charset="0"/>
              </a:rPr>
              <a:t>Marko </a:t>
            </a:r>
            <a:r>
              <a:rPr lang="en-US" sz="1100" dirty="0" err="1">
                <a:latin typeface="Times New Roman" panose="02020603050405020304" pitchFamily="18" charset="0"/>
                <a:cs typeface="Times New Roman" panose="02020603050405020304" pitchFamily="18" charset="0"/>
              </a:rPr>
              <a:t>Moric</a:t>
            </a:r>
            <a:r>
              <a:rPr lang="en-US" sz="1100" dirty="0">
                <a:latin typeface="Times New Roman" panose="02020603050405020304" pitchFamily="18" charset="0"/>
                <a:cs typeface="Times New Roman" panose="02020603050405020304" pitchFamily="18" charset="0"/>
              </a:rPr>
              <a:t> started working in Vietnam since 2005 in </a:t>
            </a:r>
            <a:r>
              <a:rPr lang="en-US" sz="1100" dirty="0" err="1">
                <a:latin typeface="Times New Roman" panose="02020603050405020304" pitchFamily="18" charset="0"/>
                <a:cs typeface="Times New Roman" panose="02020603050405020304" pitchFamily="18" charset="0"/>
              </a:rPr>
              <a:t>Melia</a:t>
            </a:r>
            <a:r>
              <a:rPr lang="en-US" sz="1100" dirty="0">
                <a:latin typeface="Times New Roman" panose="02020603050405020304" pitchFamily="18" charset="0"/>
                <a:cs typeface="Times New Roman" panose="02020603050405020304" pitchFamily="18" charset="0"/>
              </a:rPr>
              <a:t> Hotel, Hanoi. During 10 years afterward, the CEEE’s Chairman has became a professional and created a vast network in many different areas including: hospitality management, marketing, human resource management, asset management, international trade, </a:t>
            </a:r>
            <a:r>
              <a:rPr lang="en-US" sz="1100" dirty="0" smtClean="0">
                <a:latin typeface="Times New Roman" panose="02020603050405020304" pitchFamily="18" charset="0"/>
                <a:cs typeface="Times New Roman" panose="02020603050405020304" pitchFamily="18" charset="0"/>
              </a:rPr>
              <a:t>consultant </a:t>
            </a:r>
            <a:r>
              <a:rPr lang="en-US" sz="1100" dirty="0">
                <a:latin typeface="Times New Roman" panose="02020603050405020304" pitchFamily="18" charset="0"/>
                <a:cs typeface="Times New Roman" panose="02020603050405020304" pitchFamily="18" charset="0"/>
              </a:rPr>
              <a:t>in fisheries, wood, and real estate sectors, and organization and management of foreign representative offices in Vietnam.</a:t>
            </a:r>
          </a:p>
        </p:txBody>
      </p:sp>
      <p:sp>
        <p:nvSpPr>
          <p:cNvPr id="26" name="Rectangle 25"/>
          <p:cNvSpPr/>
          <p:nvPr/>
        </p:nvSpPr>
        <p:spPr>
          <a:xfrm>
            <a:off x="932217" y="2993655"/>
            <a:ext cx="5486400" cy="1107996"/>
          </a:xfrm>
          <a:prstGeom prst="rect">
            <a:avLst/>
          </a:prstGeom>
        </p:spPr>
        <p:txBody>
          <a:bodyPr wrap="square">
            <a:spAutoFit/>
          </a:bodyPr>
          <a:lstStyle/>
          <a:p>
            <a:pPr algn="just"/>
            <a:r>
              <a:rPr lang="en-US" sz="1100" dirty="0">
                <a:latin typeface="Times New Roman" panose="02020603050405020304" pitchFamily="18" charset="0"/>
                <a:cs typeface="Times New Roman" panose="02020603050405020304" pitchFamily="18" charset="0"/>
              </a:rPr>
              <a:t>Magdalena </a:t>
            </a:r>
            <a:r>
              <a:rPr lang="en-US" sz="1100" dirty="0" err="1">
                <a:latin typeface="Times New Roman" panose="02020603050405020304" pitchFamily="18" charset="0"/>
                <a:cs typeface="Times New Roman" panose="02020603050405020304" pitchFamily="18" charset="0"/>
              </a:rPr>
              <a:t>Krakowiak</a:t>
            </a:r>
            <a:r>
              <a:rPr lang="en-US" sz="1100" dirty="0">
                <a:latin typeface="Times New Roman" panose="02020603050405020304" pitchFamily="18" charset="0"/>
                <a:cs typeface="Times New Roman" panose="02020603050405020304" pitchFamily="18" charset="0"/>
              </a:rPr>
              <a:t> has moved to Vietnam in September 2012 to start up the Marketing &amp; Advertising Company, Conception Ltd. The company provides communication platforms for brands directed towards pregnant women and families with babies. </a:t>
            </a:r>
          </a:p>
          <a:p>
            <a:pPr algn="just"/>
            <a:r>
              <a:rPr lang="en-US" sz="1100" dirty="0">
                <a:latin typeface="Times New Roman" panose="02020603050405020304" pitchFamily="18" charset="0"/>
                <a:cs typeface="Times New Roman" panose="02020603050405020304" pitchFamily="18" charset="0"/>
              </a:rPr>
              <a:t>Magdalena has over 16 years experience in marketing and sales, including 7 years on managing positions and running the companies in CEE region. Graduated from the Faculty of Management at Warsaw University.</a:t>
            </a:r>
          </a:p>
        </p:txBody>
      </p:sp>
      <p:sp>
        <p:nvSpPr>
          <p:cNvPr id="27" name="Rectangle 26"/>
          <p:cNvSpPr/>
          <p:nvPr/>
        </p:nvSpPr>
        <p:spPr>
          <a:xfrm>
            <a:off x="914400" y="4648200"/>
            <a:ext cx="5410199" cy="938719"/>
          </a:xfrm>
          <a:prstGeom prst="rect">
            <a:avLst/>
          </a:prstGeom>
        </p:spPr>
        <p:txBody>
          <a:bodyPr wrap="square">
            <a:spAutoFit/>
          </a:bodyPr>
          <a:lstStyle/>
          <a:p>
            <a:pPr algn="just"/>
            <a:r>
              <a:rPr lang="en-US" sz="1100" dirty="0" err="1">
                <a:latin typeface="Times New Roman" panose="02020603050405020304" pitchFamily="18" charset="0"/>
                <a:cs typeface="Times New Roman" panose="02020603050405020304" pitchFamily="18" charset="0"/>
              </a:rPr>
              <a:t>Csaba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Bundik</a:t>
            </a:r>
            <a:r>
              <a:rPr lang="en-US" sz="1100" dirty="0">
                <a:latin typeface="Times New Roman" panose="02020603050405020304" pitchFamily="18" charset="0"/>
                <a:cs typeface="Times New Roman" panose="02020603050405020304" pitchFamily="18" charset="0"/>
              </a:rPr>
              <a:t> is active in management consulting, business development and venture capital fields with strong networks in South East Asia, Europe and US. Cofounder and member of the Board of the Hungarian asset management company, named ALTERA, which is listed in the Budapest Stock Exchange. Formerly served as Executive Director of </a:t>
            </a:r>
            <a:r>
              <a:rPr lang="en-US" sz="1100" dirty="0" err="1">
                <a:latin typeface="Times New Roman" panose="02020603050405020304" pitchFamily="18" charset="0"/>
                <a:cs typeface="Times New Roman" panose="02020603050405020304" pitchFamily="18" charset="0"/>
              </a:rPr>
              <a:t>EuroCham</a:t>
            </a:r>
            <a:r>
              <a:rPr lang="en-US" sz="1100" dirty="0">
                <a:latin typeface="Times New Roman" panose="02020603050405020304" pitchFamily="18" charset="0"/>
                <a:cs typeface="Times New Roman" panose="02020603050405020304" pitchFamily="18" charset="0"/>
              </a:rPr>
              <a:t> Vietnam.</a:t>
            </a:r>
          </a:p>
        </p:txBody>
      </p:sp>
      <p:grpSp>
        <p:nvGrpSpPr>
          <p:cNvPr id="28" name="Group 27"/>
          <p:cNvGrpSpPr/>
          <p:nvPr/>
        </p:nvGrpSpPr>
        <p:grpSpPr>
          <a:xfrm>
            <a:off x="0" y="59598"/>
            <a:ext cx="9144000" cy="626202"/>
            <a:chOff x="0" y="59598"/>
            <a:chExt cx="9144000" cy="626202"/>
          </a:xfrm>
        </p:grpSpPr>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30" name="Group 29"/>
            <p:cNvGrpSpPr/>
            <p:nvPr/>
          </p:nvGrpSpPr>
          <p:grpSpPr>
            <a:xfrm>
              <a:off x="0" y="609600"/>
              <a:ext cx="9144000" cy="76200"/>
              <a:chOff x="0" y="152400"/>
              <a:chExt cx="9144000" cy="76200"/>
            </a:xfrm>
          </p:grpSpPr>
          <p:cxnSp>
            <p:nvCxnSpPr>
              <p:cNvPr id="31" name="Straight Connector 30"/>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3" name="Rectangle 32"/>
          <p:cNvSpPr/>
          <p:nvPr/>
        </p:nvSpPr>
        <p:spPr>
          <a:xfrm>
            <a:off x="4224596" y="149933"/>
            <a:ext cx="4233604" cy="369332"/>
          </a:xfrm>
          <a:prstGeom prst="rect">
            <a:avLst/>
          </a:prstGeom>
        </p:spPr>
        <p:txBody>
          <a:bodyPr wrap="square">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EXECUTIVE COMMITTEE</a:t>
            </a:r>
          </a:p>
        </p:txBody>
      </p:sp>
    </p:spTree>
    <p:custDataLst>
      <p:tags r:id="rId1"/>
    </p:custDataLst>
    <p:extLst>
      <p:ext uri="{BB962C8B-B14F-4D97-AF65-F5344CB8AC3E}">
        <p14:creationId xmlns:p14="http://schemas.microsoft.com/office/powerpoint/2010/main" val="80065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3500" y="-67677"/>
            <a:ext cx="3467100" cy="584775"/>
          </a:xfrm>
          <a:prstGeom prst="rect">
            <a:avLst/>
          </a:prstGeom>
          <a:noFill/>
        </p:spPr>
        <p:txBody>
          <a:bodyPr wrap="square" rtlCol="0">
            <a:spAutoFit/>
          </a:bodyPr>
          <a:lstStyle/>
          <a:p>
            <a:r>
              <a:rPr lang="en-US" sz="3200" b="1" dirty="0" smtClean="0">
                <a:solidFill>
                  <a:schemeClr val="bg1"/>
                </a:solidFill>
                <a:latin typeface="Times New Roman" pitchFamily="18" charset="0"/>
                <a:cs typeface="Times New Roman" pitchFamily="18" charset="0"/>
              </a:rPr>
              <a:t>INTRODUCTION</a:t>
            </a:r>
            <a:endParaRPr lang="en-US" sz="3200" b="1" dirty="0">
              <a:solidFill>
                <a:schemeClr val="bg1"/>
              </a:solidFill>
              <a:latin typeface="Times New Roman" pitchFamily="18" charset="0"/>
              <a:cs typeface="Times New Roman" pitchFamily="18" charset="0"/>
            </a:endParaRPr>
          </a:p>
        </p:txBody>
      </p:sp>
      <p:grpSp>
        <p:nvGrpSpPr>
          <p:cNvPr id="26" name="Group 25"/>
          <p:cNvGrpSpPr/>
          <p:nvPr/>
        </p:nvGrpSpPr>
        <p:grpSpPr>
          <a:xfrm>
            <a:off x="0" y="59598"/>
            <a:ext cx="9144000" cy="626202"/>
            <a:chOff x="0" y="59598"/>
            <a:chExt cx="9144000" cy="626202"/>
          </a:xfrm>
        </p:grpSpPr>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33" name="Group 32"/>
            <p:cNvGrpSpPr/>
            <p:nvPr/>
          </p:nvGrpSpPr>
          <p:grpSpPr>
            <a:xfrm>
              <a:off x="0" y="609600"/>
              <a:ext cx="9144000" cy="76200"/>
              <a:chOff x="0" y="152400"/>
              <a:chExt cx="9144000" cy="76200"/>
            </a:xfrm>
          </p:grpSpPr>
          <p:cxnSp>
            <p:nvCxnSpPr>
              <p:cNvPr id="34" name="Straight Connector 33"/>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5466" y="1079093"/>
            <a:ext cx="8909934" cy="5783576"/>
            <a:chOff x="5466" y="1079093"/>
            <a:chExt cx="8909934" cy="5783576"/>
          </a:xfrm>
        </p:grpSpPr>
        <p:grpSp>
          <p:nvGrpSpPr>
            <p:cNvPr id="25" name="Group 24"/>
            <p:cNvGrpSpPr/>
            <p:nvPr/>
          </p:nvGrpSpPr>
          <p:grpSpPr>
            <a:xfrm>
              <a:off x="76200" y="1079093"/>
              <a:ext cx="8839200" cy="5783576"/>
              <a:chOff x="76200" y="417612"/>
              <a:chExt cx="8839200" cy="5783576"/>
            </a:xfrm>
          </p:grpSpPr>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l="17000" t="23333" r="14500" b="10889"/>
              <a:stretch/>
            </p:blipFill>
            <p:spPr>
              <a:xfrm>
                <a:off x="6172200" y="417612"/>
                <a:ext cx="2743200" cy="1481729"/>
              </a:xfrm>
              <a:prstGeom prst="rect">
                <a:avLst/>
              </a:prstGeom>
            </p:spPr>
          </p:pic>
          <p:pic>
            <p:nvPicPr>
              <p:cNvPr id="10" name="Picture 9"/>
              <p:cNvPicPr>
                <a:picLocks noChangeAspect="1"/>
              </p:cNvPicPr>
              <p:nvPr/>
            </p:nvPicPr>
            <p:blipFill rotWithShape="1">
              <a:blip r:embed="rId6" cstate="print"/>
              <a:srcRect l="28500" t="14445" r="25500" b="1111"/>
              <a:stretch/>
            </p:blipFill>
            <p:spPr>
              <a:xfrm>
                <a:off x="76200" y="457199"/>
                <a:ext cx="5562600" cy="5743989"/>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a:ext>
                </a:extLst>
              </a:blip>
              <a:srcRect t="5258"/>
              <a:stretch/>
            </p:blipFill>
            <p:spPr>
              <a:xfrm>
                <a:off x="6211158" y="1905000"/>
                <a:ext cx="2663731" cy="1373183"/>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a:ext>
                </a:extLst>
              </a:blip>
              <a:srcRect t="5172" b="1"/>
              <a:stretch/>
            </p:blipFill>
            <p:spPr>
              <a:xfrm>
                <a:off x="6211158" y="3327394"/>
                <a:ext cx="2704242" cy="1397006"/>
              </a:xfrm>
              <a:prstGeom prst="rect">
                <a:avLst/>
              </a:prstGeom>
            </p:spPr>
          </p:pic>
          <p:sp>
            <p:nvSpPr>
              <p:cNvPr id="20" name="TextBox 19"/>
              <p:cNvSpPr txBox="1"/>
              <p:nvPr/>
            </p:nvSpPr>
            <p:spPr>
              <a:xfrm>
                <a:off x="914400" y="914400"/>
                <a:ext cx="4800600" cy="984941"/>
              </a:xfrm>
              <a:prstGeom prst="rect">
                <a:avLst/>
              </a:prstGeom>
              <a:solidFill>
                <a:schemeClr val="bg1"/>
              </a:solidFill>
            </p:spPr>
            <p:txBody>
              <a:bodyPr wrap="square" rtlCol="0">
                <a:spAutoFit/>
              </a:bodyPr>
              <a:lstStyle/>
              <a:p>
                <a:endParaRPr lang="en-US" dirty="0"/>
              </a:p>
            </p:txBody>
          </p:sp>
          <p:sp>
            <p:nvSpPr>
              <p:cNvPr id="21" name="TextBox 20"/>
              <p:cNvSpPr txBox="1"/>
              <p:nvPr/>
            </p:nvSpPr>
            <p:spPr>
              <a:xfrm>
                <a:off x="914400" y="2362200"/>
                <a:ext cx="4838700" cy="1066800"/>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914400" y="3810000"/>
                <a:ext cx="4724400" cy="990600"/>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914400" y="5334000"/>
                <a:ext cx="4800600" cy="867188"/>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a:off x="914400" y="4724400"/>
                <a:ext cx="1066800" cy="369332"/>
              </a:xfrm>
              <a:prstGeom prst="rect">
                <a:avLst/>
              </a:prstGeom>
              <a:solidFill>
                <a:schemeClr val="bg1"/>
              </a:solidFill>
            </p:spPr>
            <p:txBody>
              <a:bodyPr wrap="square" rtlCol="0">
                <a:spAutoFit/>
              </a:bodyPr>
              <a:lstStyle/>
              <a:p>
                <a:endParaRPr lang="en-US" dirty="0"/>
              </a:p>
            </p:txBody>
          </p:sp>
        </p:grpSp>
        <p:sp>
          <p:nvSpPr>
            <p:cNvPr id="27" name="Rectangle 26"/>
            <p:cNvSpPr/>
            <p:nvPr/>
          </p:nvSpPr>
          <p:spPr>
            <a:xfrm>
              <a:off x="873029" y="1517808"/>
              <a:ext cx="5258659" cy="1107996"/>
            </a:xfrm>
            <a:prstGeom prst="rect">
              <a:avLst/>
            </a:prstGeom>
          </p:spPr>
          <p:txBody>
            <a:bodyPr wrap="square">
              <a:spAutoFit/>
            </a:bodyPr>
            <a:lstStyle/>
            <a:p>
              <a:pPr algn="just"/>
              <a:r>
                <a:rPr lang="en-US" sz="1100" dirty="0">
                  <a:latin typeface="Times New Roman" panose="02020603050405020304" pitchFamily="18" charset="0"/>
                  <a:cs typeface="Times New Roman" panose="02020603050405020304" pitchFamily="18" charset="0"/>
                </a:rPr>
                <a:t>Helga Nagy draws on over 25 years of successful work in the corporate and private sector in Europe, with over 15 years residing in Vietnam and realizing challenging projects in higher education, manufacturing, operations, hospitality and the service sector. Helga has a track record as lecturer, trainer and entrepreneur and supported numerous companies to establish strategic business partnerships. Helga is active in the area of personal and professional skills development in multi-cultural business environments</a:t>
              </a:r>
              <a:r>
                <a:rPr lang="en-US" sz="1100" dirty="0" smtClean="0">
                  <a:latin typeface="Times New Roman" panose="02020603050405020304" pitchFamily="18" charset="0"/>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p:txBody>
        </p:sp>
        <p:sp>
          <p:nvSpPr>
            <p:cNvPr id="28" name="Rectangle 27"/>
            <p:cNvSpPr/>
            <p:nvPr/>
          </p:nvSpPr>
          <p:spPr>
            <a:xfrm>
              <a:off x="877529" y="2947481"/>
              <a:ext cx="5254159" cy="1107996"/>
            </a:xfrm>
            <a:prstGeom prst="rect">
              <a:avLst/>
            </a:prstGeom>
          </p:spPr>
          <p:txBody>
            <a:bodyPr wrap="square">
              <a:spAutoFit/>
            </a:bodyPr>
            <a:lstStyle/>
            <a:p>
              <a:pPr algn="just"/>
              <a:r>
                <a:rPr lang="en-US" sz="1100" dirty="0" err="1">
                  <a:latin typeface="Times New Roman" panose="02020603050405020304" pitchFamily="18" charset="0"/>
                  <a:cs typeface="Times New Roman" panose="02020603050405020304" pitchFamily="18" charset="0"/>
                </a:rPr>
                <a:t>Christoph</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Schill</a:t>
              </a:r>
              <a:r>
                <a:rPr lang="en-US" sz="1100" dirty="0">
                  <a:latin typeface="Times New Roman" panose="02020603050405020304" pitchFamily="18" charset="0"/>
                  <a:cs typeface="Times New Roman" panose="02020603050405020304" pitchFamily="18" charset="0"/>
                </a:rPr>
                <a:t> has earned  substantial expertise in finance and banking, human resource, project management and consultancy since 1996. The CEEC’s Executive Director first came to work in Vietnam in 2010 as an organizational development &amp; product innovation consultant. He worked in </a:t>
              </a:r>
              <a:r>
                <a:rPr lang="en-US" sz="1100" dirty="0" err="1">
                  <a:latin typeface="Times New Roman" panose="02020603050405020304" pitchFamily="18" charset="0"/>
                  <a:cs typeface="Times New Roman" panose="02020603050405020304" pitchFamily="18" charset="0"/>
                </a:rPr>
                <a:t>EuroCham</a:t>
              </a:r>
              <a:r>
                <a:rPr lang="en-US" sz="1100" dirty="0">
                  <a:latin typeface="Times New Roman" panose="02020603050405020304" pitchFamily="18" charset="0"/>
                  <a:cs typeface="Times New Roman" panose="02020603050405020304" pitchFamily="18" charset="0"/>
                </a:rPr>
                <a:t> Vietnam as a Project Manager before taking his current green growth consultant and chief representative position at </a:t>
              </a:r>
              <a:r>
                <a:rPr lang="en-US" sz="1100" dirty="0" err="1">
                  <a:latin typeface="Times New Roman" panose="02020603050405020304" pitchFamily="18" charset="0"/>
                  <a:cs typeface="Times New Roman" panose="02020603050405020304" pitchFamily="18" charset="0"/>
                </a:rPr>
                <a:t>Pracsis</a:t>
              </a:r>
              <a:r>
                <a:rPr lang="en-US" sz="1100" dirty="0">
                  <a:latin typeface="Times New Roman" panose="02020603050405020304" pitchFamily="18" charset="0"/>
                  <a:cs typeface="Times New Roman" panose="02020603050405020304" pitchFamily="18" charset="0"/>
                </a:rPr>
                <a:t> South East Asia, a Brussels based EU service provider.</a:t>
              </a:r>
            </a:p>
          </p:txBody>
        </p:sp>
        <p:sp>
          <p:nvSpPr>
            <p:cNvPr id="29" name="Rectangle 28"/>
            <p:cNvSpPr/>
            <p:nvPr/>
          </p:nvSpPr>
          <p:spPr>
            <a:xfrm>
              <a:off x="887778" y="4395281"/>
              <a:ext cx="5243911" cy="1107996"/>
            </a:xfrm>
            <a:prstGeom prst="rect">
              <a:avLst/>
            </a:prstGeom>
          </p:spPr>
          <p:txBody>
            <a:bodyPr wrap="square">
              <a:spAutoFit/>
            </a:bodyPr>
            <a:lstStyle/>
            <a:p>
              <a:pPr algn="just"/>
              <a:r>
                <a:rPr lang="en-US" sz="1100" dirty="0" err="1">
                  <a:latin typeface="Times New Roman" panose="02020603050405020304" pitchFamily="18" charset="0"/>
                  <a:cs typeface="Times New Roman" panose="02020603050405020304" pitchFamily="18" charset="0"/>
                </a:rPr>
                <a:t>Istvan</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Lenart</a:t>
              </a:r>
              <a:r>
                <a:rPr lang="en-US" sz="1100" dirty="0">
                  <a:latin typeface="Times New Roman" panose="02020603050405020304" pitchFamily="18" charset="0"/>
                  <a:cs typeface="Times New Roman" panose="02020603050405020304" pitchFamily="18" charset="0"/>
                </a:rPr>
                <a:t> arrived to Vietnam in 2008 as representative of a Hungarian private enterprise, contractual partner of the Hungarian Investment and Trade Development Agency. He established Vietnam Office and Lao PDR Branch Office of the company. Later he worked as Commercial Attaché and Deputy Consul of the Hungarian Embassy in Hanoi. </a:t>
              </a:r>
              <a:r>
                <a:rPr lang="en-US" sz="1100" dirty="0" smtClean="0">
                  <a:latin typeface="Times New Roman" panose="02020603050405020304" pitchFamily="18" charset="0"/>
                  <a:cs typeface="Times New Roman" panose="02020603050405020304" pitchFamily="18" charset="0"/>
                </a:rPr>
                <a:t>He is the former Chief </a:t>
              </a:r>
              <a:r>
                <a:rPr lang="en-US" sz="1100" dirty="0">
                  <a:latin typeface="Times New Roman" panose="02020603050405020304" pitchFamily="18" charset="0"/>
                  <a:cs typeface="Times New Roman" panose="02020603050405020304" pitchFamily="18" charset="0"/>
                </a:rPr>
                <a:t>Representative of SKC Trade House Ltd. in Vietnam and </a:t>
              </a:r>
              <a:r>
                <a:rPr lang="en-US" sz="1100" dirty="0" smtClean="0">
                  <a:latin typeface="Times New Roman" panose="02020603050405020304" pitchFamily="18" charset="0"/>
                  <a:cs typeface="Times New Roman" panose="02020603050405020304" pitchFamily="18" charset="0"/>
                </a:rPr>
                <a:t>Former Country </a:t>
              </a:r>
              <a:r>
                <a:rPr lang="en-US" sz="1100" dirty="0">
                  <a:latin typeface="Times New Roman" panose="02020603050405020304" pitchFamily="18" charset="0"/>
                  <a:cs typeface="Times New Roman" panose="02020603050405020304" pitchFamily="18" charset="0"/>
                </a:rPr>
                <a:t>Representative of the Hungarian National Trading House.</a:t>
              </a:r>
            </a:p>
          </p:txBody>
        </p:sp>
        <p:sp>
          <p:nvSpPr>
            <p:cNvPr id="2" name="TextBox 1"/>
            <p:cNvSpPr txBox="1"/>
            <p:nvPr/>
          </p:nvSpPr>
          <p:spPr>
            <a:xfrm>
              <a:off x="5466" y="5534561"/>
              <a:ext cx="6205692" cy="1323439"/>
            </a:xfrm>
            <a:prstGeom prst="rect">
              <a:avLst/>
            </a:prstGeom>
            <a:solidFill>
              <a:schemeClr val="bg1"/>
            </a:solidFill>
          </p:spPr>
          <p:txBody>
            <a:bodyPr wrap="square" rtlCol="0">
              <a:spAutoFit/>
            </a:bodyPr>
            <a:lstStyle/>
            <a:p>
              <a:endParaRPr lang="en-US" sz="1600" dirty="0" smtClean="0"/>
            </a:p>
            <a:p>
              <a:endParaRPr lang="en-US" sz="1600" dirty="0"/>
            </a:p>
            <a:p>
              <a:endParaRPr lang="en-US" sz="1600" dirty="0" smtClean="0"/>
            </a:p>
            <a:p>
              <a:endParaRPr lang="en-US" sz="1600" dirty="0"/>
            </a:p>
            <a:p>
              <a:endParaRPr lang="en-US" sz="1600" dirty="0"/>
            </a:p>
          </p:txBody>
        </p:sp>
      </p:grpSp>
      <p:sp>
        <p:nvSpPr>
          <p:cNvPr id="36" name="Rectangle 35"/>
          <p:cNvSpPr/>
          <p:nvPr/>
        </p:nvSpPr>
        <p:spPr>
          <a:xfrm>
            <a:off x="4224596" y="149933"/>
            <a:ext cx="4233604" cy="369332"/>
          </a:xfrm>
          <a:prstGeom prst="rect">
            <a:avLst/>
          </a:prstGeom>
        </p:spPr>
        <p:txBody>
          <a:bodyPr wrap="square">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EXECUTIVE COMMITTEE</a:t>
            </a:r>
          </a:p>
        </p:txBody>
      </p:sp>
    </p:spTree>
    <p:custDataLst>
      <p:tags r:id="rId1"/>
    </p:custDataLst>
    <p:extLst>
      <p:ext uri="{BB962C8B-B14F-4D97-AF65-F5344CB8AC3E}">
        <p14:creationId xmlns:p14="http://schemas.microsoft.com/office/powerpoint/2010/main" val="158696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59598"/>
            <a:ext cx="9144000" cy="626202"/>
            <a:chOff x="0" y="59598"/>
            <a:chExt cx="9144000" cy="62620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7" name="Group 6"/>
            <p:cNvGrpSpPr/>
            <p:nvPr/>
          </p:nvGrpSpPr>
          <p:grpSpPr>
            <a:xfrm>
              <a:off x="0" y="609600"/>
              <a:ext cx="9144000" cy="76200"/>
              <a:chOff x="0" y="152400"/>
              <a:chExt cx="9144000" cy="76200"/>
            </a:xfrm>
          </p:grpSpPr>
          <p:cxnSp>
            <p:nvCxnSpPr>
              <p:cNvPr id="8" name="Straight Connector 7"/>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0" name="Rectangle 9"/>
          <p:cNvSpPr/>
          <p:nvPr/>
        </p:nvSpPr>
        <p:spPr>
          <a:xfrm>
            <a:off x="4224596" y="149933"/>
            <a:ext cx="4233604" cy="369332"/>
          </a:xfrm>
          <a:prstGeom prst="rect">
            <a:avLst/>
          </a:prstGeom>
        </p:spPr>
        <p:txBody>
          <a:bodyPr wrap="square">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ADVISORY COMMITTEE</a:t>
            </a:r>
          </a:p>
        </p:txBody>
      </p:sp>
      <p:grpSp>
        <p:nvGrpSpPr>
          <p:cNvPr id="3" name="Group 2"/>
          <p:cNvGrpSpPr/>
          <p:nvPr/>
        </p:nvGrpSpPr>
        <p:grpSpPr>
          <a:xfrm>
            <a:off x="408576" y="1069267"/>
            <a:ext cx="8823037" cy="5124681"/>
            <a:chOff x="381000" y="666519"/>
            <a:chExt cx="8823037" cy="5124681"/>
          </a:xfrm>
        </p:grpSpPr>
        <p:grpSp>
          <p:nvGrpSpPr>
            <p:cNvPr id="33" name="Group 32"/>
            <p:cNvGrpSpPr/>
            <p:nvPr/>
          </p:nvGrpSpPr>
          <p:grpSpPr>
            <a:xfrm>
              <a:off x="381000" y="899538"/>
              <a:ext cx="8534400" cy="4891662"/>
              <a:chOff x="76200" y="914400"/>
              <a:chExt cx="10326624" cy="578995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733" t="36984" r="34733" b="32426"/>
              <a:stretch/>
            </p:blipFill>
            <p:spPr>
              <a:xfrm>
                <a:off x="98739" y="914400"/>
                <a:ext cx="945651" cy="1263203"/>
              </a:xfrm>
              <a:prstGeom prst="rect">
                <a:avLst/>
              </a:prstGeom>
              <a:ln>
                <a:noFill/>
              </a:ln>
              <a:effectLst>
                <a:outerShdw blurRad="190500" algn="tl" rotWithShape="0">
                  <a:srgbClr val="000000">
                    <a:alpha val="70000"/>
                  </a:srgbClr>
                </a:outerShdw>
              </a:effectLst>
            </p:spPr>
          </p:pic>
          <p:sp>
            <p:nvSpPr>
              <p:cNvPr id="13" name="Rectangle 12"/>
              <p:cNvSpPr/>
              <p:nvPr/>
            </p:nvSpPr>
            <p:spPr>
              <a:xfrm>
                <a:off x="1143000" y="914400"/>
                <a:ext cx="3003406" cy="327866"/>
              </a:xfrm>
              <a:prstGeom prst="rect">
                <a:avLst/>
              </a:prstGeom>
            </p:spPr>
            <p:txBody>
              <a:bodyPr wrap="none">
                <a:spAutoFit/>
              </a:bodyPr>
              <a:lstStyle/>
              <a:p>
                <a:r>
                  <a:rPr lang="en-US" sz="1200" b="1" dirty="0" smtClean="0"/>
                  <a:t>Chairman: Mr. </a:t>
                </a:r>
                <a:r>
                  <a:rPr lang="en-US" sz="1200" b="1" dirty="0" err="1"/>
                  <a:t>Mariusz</a:t>
                </a:r>
                <a:r>
                  <a:rPr lang="en-US" sz="1200" b="1" dirty="0"/>
                  <a:t> </a:t>
                </a:r>
                <a:r>
                  <a:rPr lang="en-US" sz="1200" b="1" dirty="0" err="1"/>
                  <a:t>Boguszewski</a:t>
                </a:r>
                <a:endParaRPr lang="en-US" sz="1200" b="1" dirty="0"/>
              </a:p>
            </p:txBody>
          </p:sp>
          <p:sp>
            <p:nvSpPr>
              <p:cNvPr id="14" name="Rectangle 13"/>
              <p:cNvSpPr/>
              <p:nvPr/>
            </p:nvSpPr>
            <p:spPr>
              <a:xfrm>
                <a:off x="1143000" y="1143001"/>
                <a:ext cx="4572000" cy="765021"/>
              </a:xfrm>
              <a:prstGeom prst="rect">
                <a:avLst/>
              </a:prstGeom>
            </p:spPr>
            <p:txBody>
              <a:bodyPr>
                <a:spAutoFit/>
              </a:bodyPr>
              <a:lstStyle/>
              <a:p>
                <a:r>
                  <a:rPr lang="en-US" sz="1200" dirty="0" smtClean="0"/>
                  <a:t>Economic Counselor </a:t>
                </a:r>
                <a:endParaRPr lang="en-US" sz="1200" dirty="0"/>
              </a:p>
              <a:p>
                <a:r>
                  <a:rPr lang="en-US" sz="1200" dirty="0"/>
                  <a:t>Embassy of the Republic of Poland in Hanoi </a:t>
                </a:r>
              </a:p>
              <a:p>
                <a:r>
                  <a:rPr lang="en-US" sz="1200" dirty="0"/>
                  <a:t>No.3, Chua Mot Cot Street, Hanoi </a:t>
                </a:r>
              </a:p>
            </p:txBody>
          </p:sp>
          <p:sp>
            <p:nvSpPr>
              <p:cNvPr id="16" name="Rectangle 15"/>
              <p:cNvSpPr/>
              <p:nvPr/>
            </p:nvSpPr>
            <p:spPr>
              <a:xfrm>
                <a:off x="1143000" y="2438400"/>
                <a:ext cx="2392965" cy="327866"/>
              </a:xfrm>
              <a:prstGeom prst="rect">
                <a:avLst/>
              </a:prstGeom>
            </p:spPr>
            <p:txBody>
              <a:bodyPr wrap="none">
                <a:spAutoFit/>
              </a:bodyPr>
              <a:lstStyle/>
              <a:p>
                <a:r>
                  <a:rPr lang="en-US" sz="1200" b="1" dirty="0"/>
                  <a:t>Mr. </a:t>
                </a:r>
                <a:r>
                  <a:rPr lang="en-US" sz="1200" b="1" dirty="0" err="1"/>
                  <a:t>Aleksandar</a:t>
                </a:r>
                <a:r>
                  <a:rPr lang="en-US" sz="1200" b="1" dirty="0"/>
                  <a:t> </a:t>
                </a:r>
                <a:r>
                  <a:rPr lang="en-US" sz="1200" b="1" dirty="0" err="1"/>
                  <a:t>Aleksandrov</a:t>
                </a:r>
                <a:endParaRPr lang="en-US" sz="1200" b="1"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200" y="2316051"/>
                <a:ext cx="968189" cy="1311571"/>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1143000" y="2667000"/>
                <a:ext cx="4572000" cy="765021"/>
              </a:xfrm>
              <a:prstGeom prst="rect">
                <a:avLst/>
              </a:prstGeom>
            </p:spPr>
            <p:txBody>
              <a:bodyPr>
                <a:spAutoFit/>
              </a:bodyPr>
              <a:lstStyle/>
              <a:p>
                <a:pPr algn="just"/>
                <a:r>
                  <a:rPr lang="en-US" sz="1200" dirty="0" smtClean="0"/>
                  <a:t>Head </a:t>
                </a:r>
                <a:r>
                  <a:rPr lang="en-US" sz="1200" dirty="0"/>
                  <a:t>of Trade and Commercial Section </a:t>
                </a:r>
              </a:p>
              <a:p>
                <a:pPr algn="just"/>
                <a:r>
                  <a:rPr lang="en-US" sz="1200" dirty="0"/>
                  <a:t>Embassy of the Republic of Bulgaria in Hanoi </a:t>
                </a:r>
              </a:p>
              <a:p>
                <a:pPr algn="just"/>
                <a:r>
                  <a:rPr lang="en-US" sz="1200" dirty="0"/>
                  <a:t>№5 Nui </a:t>
                </a:r>
                <a:r>
                  <a:rPr lang="en-US" sz="1200" dirty="0" err="1"/>
                  <a:t>Truc</a:t>
                </a:r>
                <a:r>
                  <a:rPr lang="en-US" sz="1200" dirty="0"/>
                  <a:t> str., Van </a:t>
                </a:r>
                <a:r>
                  <a:rPr lang="en-US" sz="1200" dirty="0" err="1"/>
                  <a:t>Phuc</a:t>
                </a:r>
                <a:r>
                  <a:rPr lang="en-US" sz="1200" dirty="0"/>
                  <a:t> Hanoi, P.O. Box 10 </a:t>
                </a:r>
              </a:p>
            </p:txBody>
          </p:sp>
          <p:sp>
            <p:nvSpPr>
              <p:cNvPr id="19" name="Rectangle 18"/>
              <p:cNvSpPr/>
              <p:nvPr/>
            </p:nvSpPr>
            <p:spPr>
              <a:xfrm>
                <a:off x="1143000" y="3581400"/>
                <a:ext cx="1581733" cy="327866"/>
              </a:xfrm>
              <a:prstGeom prst="rect">
                <a:avLst/>
              </a:prstGeom>
            </p:spPr>
            <p:txBody>
              <a:bodyPr wrap="none">
                <a:spAutoFit/>
              </a:bodyPr>
              <a:lstStyle/>
              <a:p>
                <a:r>
                  <a:rPr lang="en-US" sz="1200" b="1" dirty="0" smtClean="0"/>
                  <a:t>Mr. Oleg </a:t>
                </a:r>
                <a:r>
                  <a:rPr lang="en-US" sz="1200" b="1" dirty="0" err="1"/>
                  <a:t>Marinov</a:t>
                </a:r>
                <a:endParaRPr lang="en-US" sz="1200" b="1" dirty="0"/>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6028" r="13927"/>
              <a:stretch/>
            </p:blipFill>
            <p:spPr>
              <a:xfrm>
                <a:off x="76200" y="3695700"/>
                <a:ext cx="987423" cy="1409700"/>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1143000" y="3810000"/>
                <a:ext cx="3416221" cy="1420753"/>
              </a:xfrm>
              <a:prstGeom prst="rect">
                <a:avLst/>
              </a:prstGeom>
            </p:spPr>
            <p:txBody>
              <a:bodyPr wrap="square">
                <a:spAutoFit/>
              </a:bodyPr>
              <a:lstStyle/>
              <a:p>
                <a:pPr algn="just"/>
                <a:r>
                  <a:rPr lang="en-US" sz="1200" dirty="0" smtClean="0"/>
                  <a:t>Head </a:t>
                </a:r>
                <a:r>
                  <a:rPr lang="en-US" sz="1200" dirty="0"/>
                  <a:t>of Trade and Commercial Section </a:t>
                </a:r>
              </a:p>
              <a:p>
                <a:pPr algn="just"/>
                <a:r>
                  <a:rPr lang="en-US" sz="1200" dirty="0"/>
                  <a:t>Commercial and Economic Office, Embassy of the Republic of Bulgaria </a:t>
                </a:r>
              </a:p>
              <a:p>
                <a:pPr algn="just"/>
                <a:r>
                  <a:rPr lang="en-US" sz="1200" dirty="0" err="1"/>
                  <a:t>Vincom</a:t>
                </a:r>
                <a:r>
                  <a:rPr lang="en-US" sz="1200" dirty="0"/>
                  <a:t> Center B, Floor 14, Office No.13, 45A Ly </a:t>
                </a:r>
                <a:r>
                  <a:rPr lang="en-US" sz="1200" dirty="0" err="1"/>
                  <a:t>Tu</a:t>
                </a:r>
                <a:r>
                  <a:rPr lang="en-US" sz="1200" dirty="0"/>
                  <a:t> </a:t>
                </a:r>
                <a:r>
                  <a:rPr lang="en-US" sz="1200" dirty="0" err="1"/>
                  <a:t>Trong</a:t>
                </a:r>
                <a:r>
                  <a:rPr lang="en-US" sz="1200" dirty="0"/>
                  <a:t> Street, </a:t>
                </a:r>
              </a:p>
              <a:p>
                <a:pPr algn="just"/>
                <a:r>
                  <a:rPr lang="it-IT" sz="1200" dirty="0"/>
                  <a:t>District 1, Ho Chi Minh City </a:t>
                </a:r>
                <a:endParaRPr lang="en-US" sz="1200" dirty="0"/>
              </a:p>
            </p:txBody>
          </p:sp>
          <p:sp>
            <p:nvSpPr>
              <p:cNvPr id="22" name="Rectangle 21"/>
              <p:cNvSpPr/>
              <p:nvPr/>
            </p:nvSpPr>
            <p:spPr>
              <a:xfrm>
                <a:off x="1143000" y="5257800"/>
                <a:ext cx="3429000" cy="1446550"/>
              </a:xfrm>
              <a:prstGeom prst="rect">
                <a:avLst/>
              </a:prstGeom>
            </p:spPr>
            <p:txBody>
              <a:bodyPr wrap="square">
                <a:spAutoFit/>
              </a:bodyPr>
              <a:lstStyle/>
              <a:p>
                <a:pPr algn="just"/>
                <a:endParaRPr lang="en-US" sz="1200" dirty="0"/>
              </a:p>
              <a:p>
                <a:pPr algn="just"/>
                <a:r>
                  <a:rPr lang="en-US" sz="1200" b="1" dirty="0" smtClean="0"/>
                  <a:t>Mr</a:t>
                </a:r>
                <a:r>
                  <a:rPr lang="en-US" sz="1200" b="1" dirty="0"/>
                  <a:t>. </a:t>
                </a:r>
                <a:r>
                  <a:rPr lang="en-US" sz="1200" b="1" dirty="0" err="1"/>
                  <a:t>Tamas</a:t>
                </a:r>
                <a:r>
                  <a:rPr lang="en-US" sz="1200" b="1" dirty="0"/>
                  <a:t> </a:t>
                </a:r>
                <a:r>
                  <a:rPr lang="en-US" sz="1200" b="1" dirty="0" err="1"/>
                  <a:t>Domokos</a:t>
                </a:r>
                <a:r>
                  <a:rPr lang="en-US" sz="1200" b="1" dirty="0"/>
                  <a:t> </a:t>
                </a:r>
                <a:endParaRPr lang="en-US" sz="1200" dirty="0"/>
              </a:p>
              <a:p>
                <a:pPr algn="just"/>
                <a:r>
                  <a:rPr lang="en-US" sz="1200" dirty="0"/>
                  <a:t>Economic, Investment and Trade Attaché </a:t>
                </a:r>
              </a:p>
              <a:p>
                <a:pPr algn="just"/>
                <a:r>
                  <a:rPr lang="en-US" sz="1200" dirty="0"/>
                  <a:t>Consulate General of Hungary to Vietnam </a:t>
                </a:r>
              </a:p>
              <a:p>
                <a:pPr algn="just"/>
                <a:r>
                  <a:rPr lang="en-US" sz="1200" dirty="0"/>
                  <a:t>22, </a:t>
                </a:r>
                <a:r>
                  <a:rPr lang="en-US" sz="1200" dirty="0" err="1"/>
                  <a:t>Phung</a:t>
                </a:r>
                <a:r>
                  <a:rPr lang="en-US" sz="1200" dirty="0"/>
                  <a:t> </a:t>
                </a:r>
                <a:r>
                  <a:rPr lang="en-US" sz="1200" dirty="0" err="1"/>
                  <a:t>Khac</a:t>
                </a:r>
                <a:r>
                  <a:rPr lang="en-US" sz="1200" dirty="0"/>
                  <a:t> </a:t>
                </a:r>
                <a:r>
                  <a:rPr lang="en-US" sz="1200" dirty="0" err="1"/>
                  <a:t>Khoan</a:t>
                </a:r>
                <a:r>
                  <a:rPr lang="en-US" sz="1200" dirty="0"/>
                  <a:t>, District 1, Ho Chi Minh City </a:t>
                </a: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5391" y="5334001"/>
                <a:ext cx="967547" cy="1292662"/>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rotWithShape="1">
              <a:blip r:embed="rId7">
                <a:extLst>
                  <a:ext uri="{28A0092B-C50C-407E-A947-70E740481C1C}">
                    <a14:useLocalDpi xmlns:a14="http://schemas.microsoft.com/office/drawing/2010/main" val="0"/>
                  </a:ext>
                </a:extLst>
              </a:blip>
              <a:srcRect l="7404" t="5927" r="16471" b="6774"/>
              <a:stretch/>
            </p:blipFill>
            <p:spPr>
              <a:xfrm>
                <a:off x="5277612" y="2277230"/>
                <a:ext cx="963769" cy="1304170"/>
              </a:xfrm>
              <a:prstGeom prst="rect">
                <a:avLst/>
              </a:prstGeom>
              <a:ln>
                <a:noFill/>
              </a:ln>
              <a:effectLst>
                <a:outerShdw blurRad="292100" dist="139700" dir="2700000" algn="tl" rotWithShape="0">
                  <a:srgbClr val="333333">
                    <a:alpha val="65000"/>
                  </a:srgbClr>
                </a:outerShdw>
              </a:effectLst>
            </p:spPr>
          </p:pic>
          <p:sp>
            <p:nvSpPr>
              <p:cNvPr id="28" name="Rectangle 27"/>
              <p:cNvSpPr/>
              <p:nvPr/>
            </p:nvSpPr>
            <p:spPr>
              <a:xfrm>
                <a:off x="6300409" y="2286000"/>
                <a:ext cx="4102415" cy="983598"/>
              </a:xfrm>
              <a:prstGeom prst="rect">
                <a:avLst/>
              </a:prstGeom>
            </p:spPr>
            <p:txBody>
              <a:bodyPr wrap="square">
                <a:spAutoFit/>
              </a:bodyPr>
              <a:lstStyle/>
              <a:p>
                <a:r>
                  <a:rPr lang="en-US" sz="1200" b="1" dirty="0"/>
                  <a:t>Mr. Dao Ha </a:t>
                </a:r>
                <a:r>
                  <a:rPr lang="en-US" sz="1200" b="1" dirty="0" err="1"/>
                  <a:t>Trung</a:t>
                </a:r>
                <a:endParaRPr lang="en-US" sz="1200" b="1" dirty="0"/>
              </a:p>
              <a:p>
                <a:r>
                  <a:rPr lang="en-US" sz="1200" dirty="0"/>
                  <a:t>Honorary Consul</a:t>
                </a:r>
              </a:p>
              <a:p>
                <a:r>
                  <a:rPr lang="en-US" sz="1200" dirty="0"/>
                  <a:t>Honorary Consulate General of Austria</a:t>
                </a:r>
              </a:p>
              <a:p>
                <a:r>
                  <a:rPr lang="en-US" sz="1200" dirty="0"/>
                  <a:t>181A </a:t>
                </a:r>
                <a:r>
                  <a:rPr lang="en-US" sz="1200" dirty="0" err="1"/>
                  <a:t>Dien</a:t>
                </a:r>
                <a:r>
                  <a:rPr lang="en-US" sz="1200" dirty="0"/>
                  <a:t> Bien </a:t>
                </a:r>
                <a:r>
                  <a:rPr lang="en-US" sz="1200" dirty="0" err="1"/>
                  <a:t>Phu</a:t>
                </a:r>
                <a:r>
                  <a:rPr lang="en-US" sz="1200" dirty="0"/>
                  <a:t>, Da Kao Ward, District 1, HCMC</a:t>
                </a:r>
              </a:p>
            </p:txBody>
          </p:sp>
          <p:pic>
            <p:nvPicPr>
              <p:cNvPr id="29" name="Picture 28"/>
              <p:cNvPicPr>
                <a:picLocks noChangeAspect="1"/>
              </p:cNvPicPr>
              <p:nvPr/>
            </p:nvPicPr>
            <p:blipFill rotWithShape="1">
              <a:blip r:embed="rId8">
                <a:extLst>
                  <a:ext uri="{28A0092B-C50C-407E-A947-70E740481C1C}">
                    <a14:useLocalDpi xmlns:a14="http://schemas.microsoft.com/office/drawing/2010/main" val="0"/>
                  </a:ext>
                </a:extLst>
              </a:blip>
              <a:srcRect l="41711" r="19709" b="19052"/>
              <a:stretch/>
            </p:blipFill>
            <p:spPr>
              <a:xfrm>
                <a:off x="5263595" y="3733800"/>
                <a:ext cx="986500" cy="1411256"/>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6293970" y="3810000"/>
                <a:ext cx="3924450" cy="983598"/>
              </a:xfrm>
              <a:prstGeom prst="rect">
                <a:avLst/>
              </a:prstGeom>
            </p:spPr>
            <p:txBody>
              <a:bodyPr wrap="square">
                <a:spAutoFit/>
              </a:bodyPr>
              <a:lstStyle/>
              <a:p>
                <a:r>
                  <a:rPr lang="en-US" sz="1200" b="1" dirty="0" smtClean="0"/>
                  <a:t>Mr</a:t>
                </a:r>
                <a:r>
                  <a:rPr lang="en-US" sz="1200" b="1" dirty="0"/>
                  <a:t>. Nguyen Dang </a:t>
                </a:r>
                <a:r>
                  <a:rPr lang="en-US" sz="1200" b="1" dirty="0" err="1"/>
                  <a:t>Vang</a:t>
                </a:r>
                <a:r>
                  <a:rPr lang="en-US" sz="1200" b="1" dirty="0"/>
                  <a:t> </a:t>
                </a:r>
                <a:endParaRPr lang="en-US" sz="1200" dirty="0"/>
              </a:p>
              <a:p>
                <a:r>
                  <a:rPr lang="en-US" sz="1200" dirty="0"/>
                  <a:t>Chairman </a:t>
                </a:r>
              </a:p>
              <a:p>
                <a:r>
                  <a:rPr lang="en-US" sz="1200" dirty="0"/>
                  <a:t>The Vietnam – Hungary Friendship Association </a:t>
                </a:r>
              </a:p>
              <a:p>
                <a:r>
                  <a:rPr lang="en-US" sz="1200" dirty="0"/>
                  <a:t>105A </a:t>
                </a:r>
                <a:r>
                  <a:rPr lang="en-US" sz="1200" dirty="0" err="1"/>
                  <a:t>Quan</a:t>
                </a:r>
                <a:r>
                  <a:rPr lang="en-US" sz="1200" dirty="0"/>
                  <a:t> </a:t>
                </a:r>
                <a:r>
                  <a:rPr lang="en-US" sz="1200" dirty="0" err="1"/>
                  <a:t>Thanh</a:t>
                </a:r>
                <a:r>
                  <a:rPr lang="en-US" sz="1200" dirty="0"/>
                  <a:t> Street, Ba </a:t>
                </a:r>
                <a:r>
                  <a:rPr lang="en-US" sz="1200" dirty="0" err="1"/>
                  <a:t>Dinh</a:t>
                </a:r>
                <a:r>
                  <a:rPr lang="en-US" sz="1200" dirty="0"/>
                  <a:t> District, Hanoi </a:t>
                </a:r>
              </a:p>
            </p:txBody>
          </p:sp>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l="47958" t="38476" r="40370" b="37883"/>
              <a:stretch/>
            </p:blipFill>
            <p:spPr>
              <a:xfrm>
                <a:off x="5263596" y="5299992"/>
                <a:ext cx="977786" cy="1329408"/>
              </a:xfrm>
              <a:prstGeom prst="rect">
                <a:avLst/>
              </a:prstGeom>
              <a:ln>
                <a:noFill/>
              </a:ln>
              <a:effectLst>
                <a:outerShdw blurRad="292100" dist="139700" dir="2700000" algn="tl" rotWithShape="0">
                  <a:srgbClr val="333333">
                    <a:alpha val="65000"/>
                  </a:srgbClr>
                </a:outerShdw>
              </a:effectLst>
            </p:spPr>
          </p:pic>
          <p:sp>
            <p:nvSpPr>
              <p:cNvPr id="32" name="Rectangle 31"/>
              <p:cNvSpPr/>
              <p:nvPr/>
            </p:nvSpPr>
            <p:spPr>
              <a:xfrm>
                <a:off x="6348379" y="5371496"/>
                <a:ext cx="1475751" cy="546444"/>
              </a:xfrm>
              <a:prstGeom prst="rect">
                <a:avLst/>
              </a:prstGeom>
            </p:spPr>
            <p:txBody>
              <a:bodyPr wrap="none">
                <a:spAutoFit/>
              </a:bodyPr>
              <a:lstStyle/>
              <a:p>
                <a:r>
                  <a:rPr lang="en-US" sz="1200" b="1" dirty="0"/>
                  <a:t>Ms. Jana </a:t>
                </a:r>
                <a:r>
                  <a:rPr lang="en-US" sz="1200" b="1" dirty="0" err="1" smtClean="0"/>
                  <a:t>Herceg</a:t>
                </a:r>
                <a:endParaRPr lang="en-US" sz="1200" b="1" dirty="0" smtClean="0"/>
              </a:p>
              <a:p>
                <a:r>
                  <a:rPr lang="en-US" sz="1200" b="1" dirty="0" smtClean="0"/>
                  <a:t>Observer </a:t>
                </a:r>
                <a:endParaRPr lang="en-US" sz="1200" b="1" dirty="0"/>
              </a:p>
            </p:txBody>
          </p:sp>
        </p:grpSp>
        <p:sp>
          <p:nvSpPr>
            <p:cNvPr id="34" name="Rectangle 33"/>
            <p:cNvSpPr/>
            <p:nvPr/>
          </p:nvSpPr>
          <p:spPr>
            <a:xfrm>
              <a:off x="5564619" y="666519"/>
              <a:ext cx="3639418" cy="1200329"/>
            </a:xfrm>
            <a:prstGeom prst="rect">
              <a:avLst/>
            </a:prstGeom>
          </p:spPr>
          <p:txBody>
            <a:bodyPr wrap="square">
              <a:spAutoFit/>
            </a:bodyPr>
            <a:lstStyle/>
            <a:p>
              <a:endParaRPr lang="en-US" sz="1200" dirty="0"/>
            </a:p>
            <a:p>
              <a:r>
                <a:rPr lang="en-US" sz="1200" b="1" dirty="0" smtClean="0"/>
                <a:t>Ms</a:t>
              </a:r>
              <a:r>
                <a:rPr lang="en-US" sz="1200" b="1" dirty="0"/>
                <a:t>. </a:t>
              </a:r>
              <a:r>
                <a:rPr lang="en-US" sz="1200" b="1" dirty="0" err="1"/>
                <a:t>Ivana</a:t>
              </a:r>
              <a:r>
                <a:rPr lang="en-US" sz="1200" b="1" dirty="0"/>
                <a:t> </a:t>
              </a:r>
              <a:r>
                <a:rPr lang="en-US" sz="1200" b="1" dirty="0" err="1"/>
                <a:t>Belcakova</a:t>
              </a:r>
              <a:r>
                <a:rPr lang="en-US" sz="1200" b="1" dirty="0"/>
                <a:t> </a:t>
              </a:r>
              <a:endParaRPr lang="en-US" sz="1200" dirty="0"/>
            </a:p>
            <a:p>
              <a:r>
                <a:rPr lang="en-US" sz="1200" dirty="0"/>
                <a:t>Third Secretary </a:t>
              </a:r>
            </a:p>
            <a:p>
              <a:r>
                <a:rPr lang="en-US" sz="1200" dirty="0"/>
                <a:t>Embassy of the Slovak Republic </a:t>
              </a:r>
            </a:p>
            <a:p>
              <a:r>
                <a:rPr lang="en-US" sz="1200" dirty="0"/>
                <a:t>12, Ba </a:t>
              </a:r>
              <a:r>
                <a:rPr lang="en-US" sz="1200" dirty="0" err="1"/>
                <a:t>Huyen</a:t>
              </a:r>
              <a:r>
                <a:rPr lang="en-US" sz="1200" dirty="0"/>
                <a:t> </a:t>
              </a:r>
              <a:r>
                <a:rPr lang="en-US" sz="1200" dirty="0" err="1"/>
                <a:t>Thanh</a:t>
              </a:r>
              <a:r>
                <a:rPr lang="en-US" sz="1200" dirty="0"/>
                <a:t> </a:t>
              </a:r>
              <a:r>
                <a:rPr lang="en-US" sz="1200" dirty="0" err="1"/>
                <a:t>Quan</a:t>
              </a:r>
              <a:r>
                <a:rPr lang="en-US" sz="1200" dirty="0"/>
                <a:t>, Ba </a:t>
              </a:r>
              <a:r>
                <a:rPr lang="en-US" sz="1200" dirty="0" err="1"/>
                <a:t>Dinh</a:t>
              </a:r>
              <a:r>
                <a:rPr lang="en-US" sz="1200" dirty="0"/>
                <a:t> District, Hanoi, Vietnam </a:t>
              </a:r>
              <a:endParaRPr lang="en-US" sz="1200" b="1" dirty="0"/>
            </a:p>
          </p:txBody>
        </p:sp>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4229" r="34080" b="14756"/>
            <a:stretch/>
          </p:blipFill>
          <p:spPr>
            <a:xfrm>
              <a:off x="4668103" y="795883"/>
              <a:ext cx="823021" cy="113439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99735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9009" y="149933"/>
            <a:ext cx="9144000" cy="5740757"/>
            <a:chOff x="0" y="-653923"/>
            <a:chExt cx="9144000" cy="5740757"/>
          </a:xfrm>
        </p:grpSpPr>
        <p:grpSp>
          <p:nvGrpSpPr>
            <p:cNvPr id="12" name="Group 11"/>
            <p:cNvGrpSpPr/>
            <p:nvPr/>
          </p:nvGrpSpPr>
          <p:grpSpPr>
            <a:xfrm>
              <a:off x="0" y="-653923"/>
              <a:ext cx="9144000" cy="5740757"/>
              <a:chOff x="0" y="-653923"/>
              <a:chExt cx="9144000" cy="5740757"/>
            </a:xfrm>
          </p:grpSpPr>
          <p:grpSp>
            <p:nvGrpSpPr>
              <p:cNvPr id="44" name="Group 43"/>
              <p:cNvGrpSpPr/>
              <p:nvPr/>
            </p:nvGrpSpPr>
            <p:grpSpPr>
              <a:xfrm>
                <a:off x="0" y="-653923"/>
                <a:ext cx="9144000" cy="5740757"/>
                <a:chOff x="0" y="-653923"/>
                <a:chExt cx="9144000" cy="5740757"/>
              </a:xfrm>
            </p:grpSpPr>
            <p:grpSp>
              <p:nvGrpSpPr>
                <p:cNvPr id="8" name="Group 7"/>
                <p:cNvGrpSpPr/>
                <p:nvPr/>
              </p:nvGrpSpPr>
              <p:grpSpPr>
                <a:xfrm>
                  <a:off x="0" y="-653923"/>
                  <a:ext cx="9144000" cy="5135822"/>
                  <a:chOff x="0" y="-653923"/>
                  <a:chExt cx="9144000" cy="5135822"/>
                </a:xfrm>
              </p:grpSpPr>
              <p:grpSp>
                <p:nvGrpSpPr>
                  <p:cNvPr id="41" name="Group 40"/>
                  <p:cNvGrpSpPr/>
                  <p:nvPr/>
                </p:nvGrpSpPr>
                <p:grpSpPr>
                  <a:xfrm>
                    <a:off x="0" y="-653923"/>
                    <a:ext cx="9144000" cy="5135822"/>
                    <a:chOff x="0" y="-653923"/>
                    <a:chExt cx="9144000" cy="5135822"/>
                  </a:xfrm>
                </p:grpSpPr>
                <p:grpSp>
                  <p:nvGrpSpPr>
                    <p:cNvPr id="23" name="Group 22"/>
                    <p:cNvGrpSpPr/>
                    <p:nvPr/>
                  </p:nvGrpSpPr>
                  <p:grpSpPr>
                    <a:xfrm>
                      <a:off x="0" y="2829059"/>
                      <a:ext cx="9144000" cy="8586"/>
                      <a:chOff x="-914400" y="2887014"/>
                      <a:chExt cx="9144000" cy="8586"/>
                    </a:xfrm>
                  </p:grpSpPr>
                  <p:cxnSp>
                    <p:nvCxnSpPr>
                      <p:cNvPr id="7" name="Straight Arrow Connector 6"/>
                      <p:cNvCxnSpPr/>
                      <p:nvPr/>
                    </p:nvCxnSpPr>
                    <p:spPr>
                      <a:xfrm>
                        <a:off x="7467600" y="2895600"/>
                        <a:ext cx="762000" cy="0"/>
                      </a:xfrm>
                      <a:prstGeom prst="straightConnector1">
                        <a:avLst/>
                      </a:prstGeom>
                      <a:ln>
                        <a:solidFill>
                          <a:schemeClr val="bg1">
                            <a:lumMod val="75000"/>
                          </a:schemeClr>
                        </a:solidFill>
                        <a:headEnd type="diamond"/>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6705600" y="2895600"/>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5943600" y="2895600"/>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5181600" y="2895600"/>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4419600" y="2895600"/>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3657600" y="2895600"/>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2895600" y="2891307"/>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2133600" y="2887014"/>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371600" y="2895600"/>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609600" y="2895600"/>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152400" y="2891307"/>
                        <a:ext cx="762000" cy="0"/>
                      </a:xfrm>
                      <a:prstGeom prst="straightConnector1">
                        <a:avLst/>
                      </a:prstGeom>
                      <a:ln>
                        <a:solidFill>
                          <a:schemeClr val="bg1">
                            <a:lumMod val="75000"/>
                          </a:schemeClr>
                        </a:solidFill>
                        <a:headEnd type="diamond"/>
                        <a:tailEnd type="diamond"/>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914400" y="2895600"/>
                        <a:ext cx="762000" cy="0"/>
                      </a:xfrm>
                      <a:prstGeom prst="straightConnector1">
                        <a:avLst/>
                      </a:prstGeom>
                      <a:ln>
                        <a:solidFill>
                          <a:schemeClr val="bg1">
                            <a:lumMod val="75000"/>
                          </a:schemeClr>
                        </a:solidFill>
                        <a:headEnd type="none"/>
                        <a:tailEnd type="diamond"/>
                      </a:ln>
                    </p:spPr>
                    <p:style>
                      <a:lnRef idx="3">
                        <a:schemeClr val="dk1"/>
                      </a:lnRef>
                      <a:fillRef idx="0">
                        <a:schemeClr val="dk1"/>
                      </a:fillRef>
                      <a:effectRef idx="2">
                        <a:schemeClr val="dk1"/>
                      </a:effectRef>
                      <a:fontRef idx="minor">
                        <a:schemeClr val="tx1"/>
                      </a:fontRef>
                    </p:style>
                  </p:cxnSp>
                </p:grpSp>
                <p:grpSp>
                  <p:nvGrpSpPr>
                    <p:cNvPr id="27" name="Group 26"/>
                    <p:cNvGrpSpPr/>
                    <p:nvPr/>
                  </p:nvGrpSpPr>
                  <p:grpSpPr>
                    <a:xfrm>
                      <a:off x="1352550" y="2667000"/>
                      <a:ext cx="1866900" cy="381000"/>
                      <a:chOff x="2095500" y="2667000"/>
                      <a:chExt cx="1866900" cy="381000"/>
                    </a:xfrm>
                  </p:grpSpPr>
                  <p:sp>
                    <p:nvSpPr>
                      <p:cNvPr id="24" name="Oval 23"/>
                      <p:cNvSpPr/>
                      <p:nvPr/>
                    </p:nvSpPr>
                    <p:spPr>
                      <a:xfrm>
                        <a:off x="2095500" y="2667000"/>
                        <a:ext cx="381000" cy="381000"/>
                      </a:xfrm>
                      <a:prstGeom prst="ellipse">
                        <a:avLst/>
                      </a:prstGeom>
                      <a:solidFill>
                        <a:schemeClr val="bg1">
                          <a:lumMod val="85000"/>
                        </a:schemeClr>
                      </a:solidFill>
                      <a:ln w="571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2857500" y="2667000"/>
                        <a:ext cx="381000" cy="381000"/>
                      </a:xfrm>
                      <a:prstGeom prst="ellipse">
                        <a:avLst/>
                      </a:prstGeom>
                      <a:solidFill>
                        <a:schemeClr val="bg1">
                          <a:lumMod val="85000"/>
                        </a:schemeClr>
                      </a:solidFill>
                      <a:ln w="5715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3581400" y="2667000"/>
                        <a:ext cx="381000" cy="381000"/>
                      </a:xfrm>
                      <a:prstGeom prst="ellipse">
                        <a:avLst/>
                      </a:prstGeom>
                      <a:solidFill>
                        <a:schemeClr val="bg1">
                          <a:lumMod val="85000"/>
                        </a:schemeClr>
                      </a:solidFill>
                      <a:ln w="571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8" name="Oval 27"/>
                    <p:cNvSpPr/>
                    <p:nvPr/>
                  </p:nvSpPr>
                  <p:spPr>
                    <a:xfrm>
                      <a:off x="6667500" y="2667000"/>
                      <a:ext cx="381000" cy="381000"/>
                    </a:xfrm>
                    <a:prstGeom prst="ellipse">
                      <a:avLst/>
                    </a:prstGeom>
                    <a:solidFill>
                      <a:schemeClr val="bg1">
                        <a:lumMod val="85000"/>
                      </a:schemeClr>
                    </a:solidFill>
                    <a:ln w="571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ular Callout 28"/>
                    <p:cNvSpPr/>
                    <p:nvPr/>
                  </p:nvSpPr>
                  <p:spPr>
                    <a:xfrm>
                      <a:off x="110274" y="186744"/>
                      <a:ext cx="4461726" cy="762000"/>
                    </a:xfrm>
                    <a:prstGeom prst="wedgeRectCallout">
                      <a:avLst>
                        <a:gd name="adj1" fmla="val -18334"/>
                        <a:gd name="adj2" fmla="val 261560"/>
                      </a:avLst>
                    </a:prstGeom>
                    <a:solidFill>
                      <a:schemeClr val="accent2">
                        <a:lumMod val="75000"/>
                      </a:schemeClr>
                    </a:solidFill>
                    <a:ln w="5715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itchFamily="34" charset="0"/>
                        <a:buChar char="•"/>
                      </a:pPr>
                      <a:r>
                        <a:rPr lang="en-US" sz="1200" dirty="0">
                          <a:solidFill>
                            <a:schemeClr val="bg1"/>
                          </a:solidFill>
                          <a:latin typeface=".VnCentury Schoolbook" pitchFamily="34" charset="0"/>
                          <a:cs typeface="Times New Roman" pitchFamily="18" charset="0"/>
                        </a:rPr>
                        <a:t>First AGM organized</a:t>
                      </a:r>
                    </a:p>
                    <a:p>
                      <a:pPr marL="171450" indent="-171450">
                        <a:buFont typeface="Arial" pitchFamily="34" charset="0"/>
                        <a:buChar char="•"/>
                      </a:pPr>
                      <a:r>
                        <a:rPr lang="en-US" sz="1200" dirty="0">
                          <a:solidFill>
                            <a:schemeClr val="bg1"/>
                          </a:solidFill>
                          <a:latin typeface=".VnCentury Schoolbook" pitchFamily="34" charset="0"/>
                          <a:cs typeface="Times New Roman" pitchFamily="18" charset="0"/>
                        </a:rPr>
                        <a:t>Executive </a:t>
                      </a:r>
                      <a:r>
                        <a:rPr lang="en-US" sz="1200" dirty="0" smtClean="0">
                          <a:solidFill>
                            <a:schemeClr val="bg1"/>
                          </a:solidFill>
                          <a:latin typeface=".VnCentury Schoolbook" pitchFamily="34" charset="0"/>
                          <a:cs typeface="Times New Roman" pitchFamily="18" charset="0"/>
                        </a:rPr>
                        <a:t>Committee </a:t>
                      </a:r>
                      <a:r>
                        <a:rPr lang="en-US" sz="1200" dirty="0">
                          <a:solidFill>
                            <a:schemeClr val="bg1"/>
                          </a:solidFill>
                          <a:latin typeface=".VnCentury Schoolbook" pitchFamily="34" charset="0"/>
                          <a:cs typeface="Times New Roman" pitchFamily="18" charset="0"/>
                        </a:rPr>
                        <a:t>of 7 members elected</a:t>
                      </a:r>
                    </a:p>
                    <a:p>
                      <a:pPr marL="171450" indent="-171450">
                        <a:buFont typeface="Arial" pitchFamily="34" charset="0"/>
                        <a:buChar char="•"/>
                      </a:pPr>
                      <a:r>
                        <a:rPr lang="en-US" sz="1200" dirty="0">
                          <a:solidFill>
                            <a:schemeClr val="bg1"/>
                          </a:solidFill>
                          <a:latin typeface=".VnCentury Schoolbook" pitchFamily="34" charset="0"/>
                          <a:cs typeface="Times New Roman" pitchFamily="18" charset="0"/>
                        </a:rPr>
                        <a:t>Hanoi office located at No. 1, Ba </a:t>
                      </a:r>
                      <a:r>
                        <a:rPr lang="en-US" sz="1200" dirty="0" err="1">
                          <a:solidFill>
                            <a:schemeClr val="bg1"/>
                          </a:solidFill>
                          <a:latin typeface=".VnCentury Schoolbook" pitchFamily="34" charset="0"/>
                          <a:cs typeface="Times New Roman" pitchFamily="18" charset="0"/>
                        </a:rPr>
                        <a:t>Trieu</a:t>
                      </a:r>
                      <a:r>
                        <a:rPr lang="en-US" sz="1200" dirty="0">
                          <a:solidFill>
                            <a:schemeClr val="bg1"/>
                          </a:solidFill>
                          <a:latin typeface=".VnCentury Schoolbook" pitchFamily="34" charset="0"/>
                          <a:cs typeface="Times New Roman" pitchFamily="18" charset="0"/>
                        </a:rPr>
                        <a:t>, </a:t>
                      </a:r>
                      <a:r>
                        <a:rPr lang="en-US" sz="1200" dirty="0" err="1">
                          <a:solidFill>
                            <a:schemeClr val="bg1"/>
                          </a:solidFill>
                          <a:latin typeface=".VnCentury Schoolbook" pitchFamily="34" charset="0"/>
                          <a:cs typeface="Times New Roman" pitchFamily="18" charset="0"/>
                        </a:rPr>
                        <a:t>Hoan</a:t>
                      </a:r>
                      <a:r>
                        <a:rPr lang="en-US" sz="1200" dirty="0">
                          <a:solidFill>
                            <a:schemeClr val="bg1"/>
                          </a:solidFill>
                          <a:latin typeface=".VnCentury Schoolbook" pitchFamily="34" charset="0"/>
                          <a:cs typeface="Times New Roman" pitchFamily="18" charset="0"/>
                        </a:rPr>
                        <a:t> </a:t>
                      </a:r>
                      <a:r>
                        <a:rPr lang="en-US" sz="1200" dirty="0" err="1">
                          <a:solidFill>
                            <a:schemeClr val="bg1"/>
                          </a:solidFill>
                          <a:latin typeface=".VnCentury Schoolbook" pitchFamily="34" charset="0"/>
                          <a:cs typeface="Times New Roman" pitchFamily="18" charset="0"/>
                        </a:rPr>
                        <a:t>Kiem</a:t>
                      </a:r>
                      <a:r>
                        <a:rPr lang="en-US" sz="1200" dirty="0">
                          <a:solidFill>
                            <a:schemeClr val="bg1"/>
                          </a:solidFill>
                          <a:latin typeface=".VnCentury Schoolbook" pitchFamily="34" charset="0"/>
                          <a:cs typeface="Times New Roman" pitchFamily="18" charset="0"/>
                        </a:rPr>
                        <a:t>, Hanoi</a:t>
                      </a:r>
                    </a:p>
                  </p:txBody>
                </p:sp>
                <p:sp>
                  <p:nvSpPr>
                    <p:cNvPr id="32" name="Rectangular Callout 31"/>
                    <p:cNvSpPr/>
                    <p:nvPr/>
                  </p:nvSpPr>
                  <p:spPr>
                    <a:xfrm rot="10800000">
                      <a:off x="276090" y="4100899"/>
                      <a:ext cx="2914920" cy="381000"/>
                    </a:xfrm>
                    <a:prstGeom prst="wedgeRectCallout">
                      <a:avLst>
                        <a:gd name="adj1" fmla="val -19403"/>
                        <a:gd name="adj2" fmla="val 310651"/>
                      </a:avLst>
                    </a:prstGeom>
                    <a:solidFill>
                      <a:schemeClr val="accent5">
                        <a:lumMod val="50000"/>
                      </a:schemeClr>
                    </a:solidFill>
                    <a:ln w="5715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itchFamily="34" charset="0"/>
                        <a:buChar char="•"/>
                      </a:pPr>
                      <a:endParaRPr lang="en-US" sz="1200" dirty="0">
                        <a:solidFill>
                          <a:schemeClr val="bg1"/>
                        </a:solidFill>
                        <a:latin typeface=".VnCentury Schoolbook" pitchFamily="34" charset="0"/>
                        <a:cs typeface="Times New Roman" pitchFamily="18" charset="0"/>
                      </a:endParaRPr>
                    </a:p>
                  </p:txBody>
                </p:sp>
                <p:sp>
                  <p:nvSpPr>
                    <p:cNvPr id="34" name="TextBox 33"/>
                    <p:cNvSpPr txBox="1"/>
                    <p:nvPr/>
                  </p:nvSpPr>
                  <p:spPr>
                    <a:xfrm>
                      <a:off x="360858" y="4142755"/>
                      <a:ext cx="2524351" cy="276999"/>
                    </a:xfrm>
                    <a:prstGeom prst="rect">
                      <a:avLst/>
                    </a:prstGeom>
                    <a:noFill/>
                  </p:spPr>
                  <p:txBody>
                    <a:bodyPr wrap="square" rtlCol="0">
                      <a:spAutoFit/>
                    </a:bodyPr>
                    <a:lstStyle/>
                    <a:p>
                      <a:pPr marL="171450" lvl="0" indent="-171450">
                        <a:buFont typeface="Arial" pitchFamily="34" charset="0"/>
                        <a:buChar char="•"/>
                      </a:pPr>
                      <a:r>
                        <a:rPr lang="en-US" sz="1200" dirty="0">
                          <a:solidFill>
                            <a:schemeClr val="bg1"/>
                          </a:solidFill>
                          <a:latin typeface=".VnCentury Schoolbook" pitchFamily="34" charset="0"/>
                          <a:cs typeface="Times New Roman" pitchFamily="18" charset="0"/>
                        </a:rPr>
                        <a:t>First staff </a:t>
                      </a:r>
                      <a:r>
                        <a:rPr lang="en-US" sz="1200" dirty="0" smtClean="0">
                          <a:solidFill>
                            <a:schemeClr val="bg1"/>
                          </a:solidFill>
                          <a:latin typeface=".VnCentury Schoolbook" pitchFamily="34" charset="0"/>
                          <a:cs typeface="Times New Roman" pitchFamily="18" charset="0"/>
                        </a:rPr>
                        <a:t>recruited</a:t>
                      </a:r>
                      <a:endParaRPr lang="en-US" sz="1200" dirty="0">
                        <a:solidFill>
                          <a:schemeClr val="bg1"/>
                        </a:solidFill>
                        <a:latin typeface=".VnCentury Schoolbook" pitchFamily="34" charset="0"/>
                        <a:cs typeface="Times New Roman" pitchFamily="18" charset="0"/>
                      </a:endParaRPr>
                    </a:p>
                  </p:txBody>
                </p:sp>
                <p:sp>
                  <p:nvSpPr>
                    <p:cNvPr id="36" name="Rectangular Callout 35"/>
                    <p:cNvSpPr/>
                    <p:nvPr/>
                  </p:nvSpPr>
                  <p:spPr>
                    <a:xfrm>
                      <a:off x="2495550" y="1211619"/>
                      <a:ext cx="2190302" cy="536482"/>
                    </a:xfrm>
                    <a:prstGeom prst="wedgeRectCallout">
                      <a:avLst>
                        <a:gd name="adj1" fmla="val -26396"/>
                        <a:gd name="adj2" fmla="val 199223"/>
                      </a:avLst>
                    </a:prstGeom>
                    <a:solidFill>
                      <a:schemeClr val="accent6">
                        <a:lumMod val="75000"/>
                      </a:schemeClr>
                    </a:solidFill>
                    <a:ln w="571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itchFamily="34" charset="0"/>
                        <a:buChar char="•"/>
                      </a:pPr>
                      <a:r>
                        <a:rPr lang="en-US" sz="1200" dirty="0" smtClean="0">
                          <a:solidFill>
                            <a:schemeClr val="bg1"/>
                          </a:solidFill>
                          <a:latin typeface=".VnCentury Schoolbook" pitchFamily="34" charset="0"/>
                          <a:cs typeface="Times New Roman" pitchFamily="18" charset="0"/>
                        </a:rPr>
                        <a:t>Stamp released</a:t>
                      </a:r>
                    </a:p>
                    <a:p>
                      <a:pPr marL="171450" indent="-171450">
                        <a:buFont typeface="Arial" pitchFamily="34" charset="0"/>
                        <a:buChar char="•"/>
                      </a:pPr>
                      <a:r>
                        <a:rPr lang="en-US" sz="1200" dirty="0" smtClean="0">
                          <a:solidFill>
                            <a:schemeClr val="bg1"/>
                          </a:solidFill>
                          <a:latin typeface=".VnCentury Schoolbook" pitchFamily="34" charset="0"/>
                          <a:cs typeface="Times New Roman" pitchFamily="18" charset="0"/>
                        </a:rPr>
                        <a:t>Bank account  opened</a:t>
                      </a:r>
                    </a:p>
                  </p:txBody>
                </p:sp>
                <p:sp>
                  <p:nvSpPr>
                    <p:cNvPr id="37" name="Rectangular Callout 36"/>
                    <p:cNvSpPr/>
                    <p:nvPr/>
                  </p:nvSpPr>
                  <p:spPr>
                    <a:xfrm rot="10800000">
                      <a:off x="3590698" y="3505199"/>
                      <a:ext cx="2467201" cy="452889"/>
                    </a:xfrm>
                    <a:prstGeom prst="wedgeRectCallout">
                      <a:avLst>
                        <a:gd name="adj1" fmla="val -73863"/>
                        <a:gd name="adj2" fmla="val 166571"/>
                      </a:avLst>
                    </a:prstGeom>
                    <a:solidFill>
                      <a:schemeClr val="accent1">
                        <a:lumMod val="75000"/>
                      </a:schemeClr>
                    </a:solidFill>
                    <a:ln w="57150">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itchFamily="34" charset="0"/>
                        <a:buChar char="•"/>
                      </a:pPr>
                      <a:endParaRPr lang="en-US" sz="1200" dirty="0">
                        <a:solidFill>
                          <a:schemeClr val="bg1"/>
                        </a:solidFill>
                        <a:latin typeface=".VnCentury Schoolbook" pitchFamily="34" charset="0"/>
                        <a:cs typeface="Times New Roman" pitchFamily="18" charset="0"/>
                      </a:endParaRPr>
                    </a:p>
                  </p:txBody>
                </p:sp>
                <p:sp>
                  <p:nvSpPr>
                    <p:cNvPr id="38" name="TextBox 37"/>
                    <p:cNvSpPr txBox="1"/>
                    <p:nvPr/>
                  </p:nvSpPr>
                  <p:spPr>
                    <a:xfrm>
                      <a:off x="3561720" y="3496424"/>
                      <a:ext cx="2848202" cy="461665"/>
                    </a:xfrm>
                    <a:prstGeom prst="rect">
                      <a:avLst/>
                    </a:prstGeom>
                    <a:noFill/>
                  </p:spPr>
                  <p:txBody>
                    <a:bodyPr wrap="square" rtlCol="0">
                      <a:spAutoFit/>
                    </a:bodyPr>
                    <a:lstStyle/>
                    <a:p>
                      <a:pPr marL="171450" lvl="0" indent="-171450">
                        <a:buFont typeface="Arial" pitchFamily="34" charset="0"/>
                        <a:buChar char="•"/>
                      </a:pPr>
                      <a:r>
                        <a:rPr lang="en-US" sz="1200" dirty="0" smtClean="0">
                          <a:solidFill>
                            <a:schemeClr val="bg1"/>
                          </a:solidFill>
                          <a:latin typeface=".VnCentury Schoolbook" pitchFamily="34" charset="0"/>
                          <a:cs typeface="Times New Roman" pitchFamily="18" charset="0"/>
                        </a:rPr>
                        <a:t>Website launched</a:t>
                      </a:r>
                    </a:p>
                    <a:p>
                      <a:pPr marL="171450" lvl="0" indent="-171450">
                        <a:buFont typeface="Arial" pitchFamily="34" charset="0"/>
                        <a:buChar char="•"/>
                      </a:pPr>
                      <a:r>
                        <a:rPr lang="en-US" sz="1200" dirty="0" smtClean="0">
                          <a:solidFill>
                            <a:schemeClr val="bg1"/>
                          </a:solidFill>
                          <a:latin typeface=".VnCentury Schoolbook" pitchFamily="34" charset="0"/>
                          <a:cs typeface="Times New Roman" pitchFamily="18" charset="0"/>
                        </a:rPr>
                        <a:t>Advisory Committee Elected</a:t>
                      </a:r>
                      <a:endParaRPr lang="en-US" sz="1200" dirty="0">
                        <a:solidFill>
                          <a:schemeClr val="bg1"/>
                        </a:solidFill>
                        <a:latin typeface=".VnCentury Schoolbook" pitchFamily="34" charset="0"/>
                        <a:cs typeface="Times New Roman" pitchFamily="18" charset="0"/>
                      </a:endParaRPr>
                    </a:p>
                  </p:txBody>
                </p:sp>
                <p:sp>
                  <p:nvSpPr>
                    <p:cNvPr id="39" name="Rectangle 38"/>
                    <p:cNvSpPr/>
                    <p:nvPr/>
                  </p:nvSpPr>
                  <p:spPr>
                    <a:xfrm>
                      <a:off x="4313605" y="-653923"/>
                      <a:ext cx="3869588" cy="369332"/>
                    </a:xfrm>
                    <a:prstGeom prst="rect">
                      <a:avLst/>
                    </a:prstGeom>
                  </p:spPr>
                  <p:txBody>
                    <a:bodyPr wrap="square">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ADMINISTRATION 2015</a:t>
                      </a:r>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6613" y="1752600"/>
                    <a:ext cx="1001606" cy="600040"/>
                  </a:xfrm>
                  <a:prstGeom prst="rect">
                    <a:avLst/>
                  </a:prstGeom>
                </p:spPr>
              </p:pic>
              <p:sp>
                <p:nvSpPr>
                  <p:cNvPr id="6" name="TextBox 5"/>
                  <p:cNvSpPr txBox="1"/>
                  <p:nvPr/>
                </p:nvSpPr>
                <p:spPr>
                  <a:xfrm>
                    <a:off x="6020337" y="2273520"/>
                    <a:ext cx="2215712" cy="369332"/>
                  </a:xfrm>
                  <a:prstGeom prst="rect">
                    <a:avLst/>
                  </a:prstGeom>
                  <a:noFill/>
                </p:spPr>
                <p:txBody>
                  <a:bodyPr wrap="square" rtlCol="0">
                    <a:spAutoFit/>
                  </a:bodyPr>
                  <a:lstStyle/>
                  <a:p>
                    <a:r>
                      <a:rPr lang="en-US" dirty="0" smtClean="0">
                        <a:solidFill>
                          <a:schemeClr val="tx2">
                            <a:lumMod val="75000"/>
                          </a:schemeClr>
                        </a:solidFill>
                        <a:effectLst>
                          <a:outerShdw blurRad="50800" dist="38100" algn="l" rotWithShape="0">
                            <a:prstClr val="black">
                              <a:alpha val="40000"/>
                            </a:prstClr>
                          </a:outerShdw>
                        </a:effectLst>
                      </a:rPr>
                      <a:t>Affiliation Signed</a:t>
                    </a:r>
                    <a:endParaRPr lang="en-US" dirty="0">
                      <a:solidFill>
                        <a:schemeClr val="tx2">
                          <a:lumMod val="75000"/>
                        </a:schemeClr>
                      </a:solidFill>
                      <a:effectLst>
                        <a:outerShdw blurRad="50800" dist="38100" algn="l" rotWithShape="0">
                          <a:prstClr val="black">
                            <a:alpha val="40000"/>
                          </a:prstClr>
                        </a:outerShdw>
                      </a:effectLst>
                    </a:endParaRPr>
                  </a:p>
                </p:txBody>
              </p:sp>
            </p:grpSp>
            <p:cxnSp>
              <p:nvCxnSpPr>
                <p:cNvPr id="13" name="Straight Arrow Connector 12"/>
                <p:cNvCxnSpPr/>
                <p:nvPr/>
              </p:nvCxnSpPr>
              <p:spPr>
                <a:xfrm>
                  <a:off x="2238825" y="5029200"/>
                  <a:ext cx="6858000" cy="0"/>
                </a:xfrm>
                <a:prstGeom prst="straightConnector1">
                  <a:avLst/>
                </a:prstGeom>
                <a:ln>
                  <a:prstDash val="sysDot"/>
                  <a:tailEnd type="triangle"/>
                </a:ln>
              </p:spPr>
              <p:style>
                <a:lnRef idx="2">
                  <a:schemeClr val="accent2"/>
                </a:lnRef>
                <a:fillRef idx="0">
                  <a:schemeClr val="accent2"/>
                </a:fillRef>
                <a:effectRef idx="1">
                  <a:schemeClr val="accent2"/>
                </a:effectRef>
                <a:fontRef idx="minor">
                  <a:schemeClr val="tx1"/>
                </a:fontRef>
              </p:style>
            </p:cxnSp>
            <p:sp>
              <p:nvSpPr>
                <p:cNvPr id="43" name="Rectangle 42"/>
                <p:cNvSpPr/>
                <p:nvPr/>
              </p:nvSpPr>
              <p:spPr>
                <a:xfrm>
                  <a:off x="3686625" y="4809835"/>
                  <a:ext cx="3962400" cy="276999"/>
                </a:xfrm>
                <a:prstGeom prst="rect">
                  <a:avLst/>
                </a:prstGeom>
              </p:spPr>
              <p:txBody>
                <a:bodyPr wrap="square">
                  <a:spAutoFit/>
                </a:bodyPr>
                <a:lstStyle/>
                <a:p>
                  <a:r>
                    <a:rPr lang="en-US" sz="1200" dirty="0" smtClean="0">
                      <a:ln w="18415" cmpd="sng">
                        <a:noFill/>
                        <a:prstDash val="solid"/>
                      </a:ln>
                      <a:effectLst>
                        <a:outerShdw blurRad="63500" dir="3600000" algn="tl" rotWithShape="0">
                          <a:srgbClr val="000000">
                            <a:alpha val="70000"/>
                          </a:srgbClr>
                        </a:outerShdw>
                      </a:effectLst>
                      <a:latin typeface=".VnCentury Schoolbook" pitchFamily="34" charset="0"/>
                    </a:rPr>
                    <a:t>Monthly Executive Committee Meeting</a:t>
                  </a:r>
                </a:p>
              </p:txBody>
            </p:sp>
          </p:grpSp>
          <p:sp>
            <p:nvSpPr>
              <p:cNvPr id="45" name="Oval 44"/>
              <p:cNvSpPr/>
              <p:nvPr/>
            </p:nvSpPr>
            <p:spPr>
              <a:xfrm>
                <a:off x="7458525" y="2670082"/>
                <a:ext cx="381000" cy="381000"/>
              </a:xfrm>
              <a:prstGeom prst="ellipse">
                <a:avLst/>
              </a:prstGeom>
              <a:solidFill>
                <a:schemeClr val="bg1">
                  <a:lumMod val="85000"/>
                </a:schemeClr>
              </a:solidFill>
              <a:ln w="57150">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ular Callout 46"/>
              <p:cNvSpPr/>
              <p:nvPr/>
            </p:nvSpPr>
            <p:spPr>
              <a:xfrm rot="10800000">
                <a:off x="6248400" y="3496422"/>
                <a:ext cx="2848424" cy="604476"/>
              </a:xfrm>
              <a:prstGeom prst="wedgeRectCallout">
                <a:avLst>
                  <a:gd name="adj1" fmla="val 4151"/>
                  <a:gd name="adj2" fmla="val 119662"/>
                </a:avLst>
              </a:prstGeom>
              <a:solidFill>
                <a:schemeClr val="accent3">
                  <a:lumMod val="50000"/>
                </a:schemeClr>
              </a:solidFill>
              <a:ln w="57150">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itchFamily="34" charset="0"/>
                  <a:buChar char="•"/>
                </a:pPr>
                <a:endParaRPr lang="en-US" sz="1200" dirty="0">
                  <a:solidFill>
                    <a:schemeClr val="bg1"/>
                  </a:solidFill>
                  <a:latin typeface=".VnCentury Schoolbook" pitchFamily="34" charset="0"/>
                  <a:cs typeface="Times New Roman" pitchFamily="18" charset="0"/>
                </a:endParaRPr>
              </a:p>
            </p:txBody>
          </p:sp>
          <p:sp>
            <p:nvSpPr>
              <p:cNvPr id="48" name="TextBox 47"/>
              <p:cNvSpPr txBox="1"/>
              <p:nvPr/>
            </p:nvSpPr>
            <p:spPr>
              <a:xfrm>
                <a:off x="6248400" y="3576935"/>
                <a:ext cx="2848202" cy="461665"/>
              </a:xfrm>
              <a:prstGeom prst="rect">
                <a:avLst/>
              </a:prstGeom>
              <a:noFill/>
            </p:spPr>
            <p:txBody>
              <a:bodyPr wrap="square" rtlCol="0">
                <a:spAutoFit/>
              </a:bodyPr>
              <a:lstStyle/>
              <a:p>
                <a:pPr marL="171450" lvl="0" indent="-171450">
                  <a:buFont typeface="Arial" pitchFamily="34" charset="0"/>
                  <a:buChar char="•"/>
                </a:pPr>
                <a:r>
                  <a:rPr lang="en-US" sz="1200" dirty="0" smtClean="0">
                    <a:solidFill>
                      <a:schemeClr val="bg1"/>
                    </a:solidFill>
                    <a:latin typeface=".VnCentury Schoolbook" pitchFamily="34" charset="0"/>
                    <a:cs typeface="Times New Roman" pitchFamily="18" charset="0"/>
                  </a:rPr>
                  <a:t>CEEC - </a:t>
                </a:r>
                <a:r>
                  <a:rPr lang="en-US" sz="1200" dirty="0" err="1" smtClean="0">
                    <a:solidFill>
                      <a:schemeClr val="bg1"/>
                    </a:solidFill>
                    <a:latin typeface=".VnCentury Schoolbook" pitchFamily="34" charset="0"/>
                    <a:cs typeface="Times New Roman" pitchFamily="18" charset="0"/>
                  </a:rPr>
                  <a:t>EuroCham</a:t>
                </a:r>
                <a:r>
                  <a:rPr lang="en-US" sz="1200" dirty="0" smtClean="0">
                    <a:solidFill>
                      <a:schemeClr val="bg1"/>
                    </a:solidFill>
                    <a:latin typeface=".VnCentury Schoolbook" pitchFamily="34" charset="0"/>
                    <a:cs typeface="Times New Roman" pitchFamily="18" charset="0"/>
                  </a:rPr>
                  <a:t> membership cards/membership book distributed</a:t>
                </a:r>
                <a:endParaRPr lang="en-US" sz="1200" dirty="0">
                  <a:solidFill>
                    <a:schemeClr val="bg1"/>
                  </a:solidFill>
                  <a:latin typeface=".VnCentury Schoolbook" pitchFamily="34" charset="0"/>
                  <a:cs typeface="Times New Roman" pitchFamily="18" charset="0"/>
                </a:endParaRPr>
              </a:p>
            </p:txBody>
          </p:sp>
          <p:sp>
            <p:nvSpPr>
              <p:cNvPr id="49" name="Oval 48"/>
              <p:cNvSpPr/>
              <p:nvPr/>
            </p:nvSpPr>
            <p:spPr>
              <a:xfrm>
                <a:off x="8191500" y="2642852"/>
                <a:ext cx="381000" cy="381000"/>
              </a:xfrm>
              <a:prstGeom prst="ellipse">
                <a:avLst/>
              </a:prstGeom>
              <a:solidFill>
                <a:schemeClr val="bg1">
                  <a:lumMod val="85000"/>
                </a:schemeClr>
              </a:solidFill>
              <a:ln w="571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ular Callout 49"/>
              <p:cNvSpPr/>
              <p:nvPr/>
            </p:nvSpPr>
            <p:spPr>
              <a:xfrm>
                <a:off x="7031888" y="1176304"/>
                <a:ext cx="2112111" cy="423895"/>
              </a:xfrm>
              <a:prstGeom prst="wedgeRectCallout">
                <a:avLst>
                  <a:gd name="adj1" fmla="val 14786"/>
                  <a:gd name="adj2" fmla="val 272377"/>
                </a:avLst>
              </a:prstGeom>
              <a:solidFill>
                <a:schemeClr val="accent4">
                  <a:lumMod val="75000"/>
                </a:schemeClr>
              </a:solidFill>
              <a:ln w="57150">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itchFamily="34" charset="0"/>
                  <a:buChar char="•"/>
                </a:pPr>
                <a:r>
                  <a:rPr lang="en-US" sz="1200" dirty="0" smtClean="0">
                    <a:solidFill>
                      <a:schemeClr val="bg1"/>
                    </a:solidFill>
                    <a:latin typeface=".VnCentury Schoolbook" pitchFamily="34" charset="0"/>
                    <a:cs typeface="Times New Roman" pitchFamily="18" charset="0"/>
                  </a:rPr>
                  <a:t>CEEC Services launched</a:t>
                </a:r>
              </a:p>
            </p:txBody>
          </p:sp>
        </p:grpSp>
        <p:sp>
          <p:nvSpPr>
            <p:cNvPr id="51" name="Rectangle 50"/>
            <p:cNvSpPr/>
            <p:nvPr/>
          </p:nvSpPr>
          <p:spPr>
            <a:xfrm>
              <a:off x="7421057" y="2722082"/>
              <a:ext cx="466275" cy="276999"/>
            </a:xfrm>
            <a:prstGeom prst="rect">
              <a:avLst/>
            </a:prstGeom>
          </p:spPr>
          <p:txBody>
            <a:bodyPr wrap="square">
              <a:spAutoFit/>
            </a:bodyPr>
            <a:lstStyle/>
            <a:p>
              <a:r>
                <a:rPr lang="en-US" sz="1200" dirty="0" smtClean="0">
                  <a:ln w="18415" cmpd="sng">
                    <a:noFill/>
                    <a:prstDash val="solid"/>
                  </a:ln>
                  <a:effectLst>
                    <a:outerShdw blurRad="63500" dir="3600000" algn="tl" rotWithShape="0">
                      <a:srgbClr val="000000">
                        <a:alpha val="70000"/>
                      </a:srgbClr>
                    </a:outerShdw>
                  </a:effectLst>
                  <a:latin typeface=".VnCentury Schoolbook" pitchFamily="34" charset="0"/>
                </a:rPr>
                <a:t>Nov</a:t>
              </a:r>
            </a:p>
          </p:txBody>
        </p:sp>
        <p:sp>
          <p:nvSpPr>
            <p:cNvPr id="52" name="Rectangle 51"/>
            <p:cNvSpPr/>
            <p:nvPr/>
          </p:nvSpPr>
          <p:spPr>
            <a:xfrm>
              <a:off x="8144325" y="2694801"/>
              <a:ext cx="466275" cy="276999"/>
            </a:xfrm>
            <a:prstGeom prst="rect">
              <a:avLst/>
            </a:prstGeom>
          </p:spPr>
          <p:txBody>
            <a:bodyPr wrap="square">
              <a:spAutoFit/>
            </a:bodyPr>
            <a:lstStyle/>
            <a:p>
              <a:r>
                <a:rPr lang="en-US" sz="1200" dirty="0" smtClean="0">
                  <a:ln w="18415" cmpd="sng">
                    <a:noFill/>
                    <a:prstDash val="solid"/>
                  </a:ln>
                  <a:effectLst>
                    <a:outerShdw blurRad="63500" dir="3600000" algn="tl" rotWithShape="0">
                      <a:srgbClr val="000000">
                        <a:alpha val="70000"/>
                      </a:srgbClr>
                    </a:outerShdw>
                  </a:effectLst>
                  <a:latin typeface=".VnCentury Schoolbook" pitchFamily="34" charset="0"/>
                </a:rPr>
                <a:t>Dec</a:t>
              </a:r>
            </a:p>
          </p:txBody>
        </p:sp>
        <p:sp>
          <p:nvSpPr>
            <p:cNvPr id="53" name="Rectangle 52"/>
            <p:cNvSpPr/>
            <p:nvPr/>
          </p:nvSpPr>
          <p:spPr>
            <a:xfrm>
              <a:off x="6629400" y="2694800"/>
              <a:ext cx="498793" cy="276999"/>
            </a:xfrm>
            <a:prstGeom prst="rect">
              <a:avLst/>
            </a:prstGeom>
          </p:spPr>
          <p:txBody>
            <a:bodyPr wrap="square">
              <a:spAutoFit/>
            </a:bodyPr>
            <a:lstStyle/>
            <a:p>
              <a:r>
                <a:rPr lang="en-US" sz="1200" dirty="0" smtClean="0">
                  <a:ln w="18415" cmpd="sng">
                    <a:noFill/>
                    <a:prstDash val="solid"/>
                  </a:ln>
                  <a:effectLst>
                    <a:outerShdw blurRad="63500" dir="3600000" algn="tl" rotWithShape="0">
                      <a:srgbClr val="000000">
                        <a:alpha val="70000"/>
                      </a:srgbClr>
                    </a:outerShdw>
                  </a:effectLst>
                  <a:latin typeface=".VnCentury Schoolbook" pitchFamily="34" charset="0"/>
                </a:rPr>
                <a:t>Oct</a:t>
              </a:r>
            </a:p>
          </p:txBody>
        </p:sp>
        <p:sp>
          <p:nvSpPr>
            <p:cNvPr id="54" name="Rectangle 53"/>
            <p:cNvSpPr/>
            <p:nvPr/>
          </p:nvSpPr>
          <p:spPr>
            <a:xfrm>
              <a:off x="2777807" y="2694801"/>
              <a:ext cx="498793" cy="276999"/>
            </a:xfrm>
            <a:prstGeom prst="rect">
              <a:avLst/>
            </a:prstGeom>
          </p:spPr>
          <p:txBody>
            <a:bodyPr wrap="square">
              <a:spAutoFit/>
            </a:bodyPr>
            <a:lstStyle/>
            <a:p>
              <a:r>
                <a:rPr lang="en-US" sz="1200" dirty="0" smtClean="0">
                  <a:ln w="18415" cmpd="sng">
                    <a:noFill/>
                    <a:prstDash val="solid"/>
                  </a:ln>
                  <a:effectLst>
                    <a:outerShdw blurRad="63500" dir="3600000" algn="tl" rotWithShape="0">
                      <a:srgbClr val="000000">
                        <a:alpha val="70000"/>
                      </a:srgbClr>
                    </a:outerShdw>
                  </a:effectLst>
                  <a:latin typeface=".VnCentury Schoolbook" pitchFamily="34" charset="0"/>
                </a:rPr>
                <a:t>May</a:t>
              </a:r>
            </a:p>
          </p:txBody>
        </p:sp>
        <p:sp>
          <p:nvSpPr>
            <p:cNvPr id="55" name="Rectangle 54"/>
            <p:cNvSpPr/>
            <p:nvPr/>
          </p:nvSpPr>
          <p:spPr>
            <a:xfrm>
              <a:off x="2092007" y="2694801"/>
              <a:ext cx="498793" cy="276999"/>
            </a:xfrm>
            <a:prstGeom prst="rect">
              <a:avLst/>
            </a:prstGeom>
          </p:spPr>
          <p:txBody>
            <a:bodyPr wrap="square">
              <a:spAutoFit/>
            </a:bodyPr>
            <a:lstStyle/>
            <a:p>
              <a:r>
                <a:rPr lang="en-US" sz="1200" dirty="0" smtClean="0">
                  <a:ln w="18415" cmpd="sng">
                    <a:noFill/>
                    <a:prstDash val="solid"/>
                  </a:ln>
                  <a:effectLst>
                    <a:outerShdw blurRad="63500" dir="3600000" algn="tl" rotWithShape="0">
                      <a:srgbClr val="000000">
                        <a:alpha val="70000"/>
                      </a:srgbClr>
                    </a:outerShdw>
                  </a:effectLst>
                  <a:latin typeface=".VnCentury Schoolbook" pitchFamily="34" charset="0"/>
                </a:rPr>
                <a:t>Apr</a:t>
              </a:r>
            </a:p>
          </p:txBody>
        </p:sp>
        <p:sp>
          <p:nvSpPr>
            <p:cNvPr id="56" name="Rectangle 55"/>
            <p:cNvSpPr/>
            <p:nvPr/>
          </p:nvSpPr>
          <p:spPr>
            <a:xfrm>
              <a:off x="1295400" y="2722082"/>
              <a:ext cx="498793" cy="276999"/>
            </a:xfrm>
            <a:prstGeom prst="rect">
              <a:avLst/>
            </a:prstGeom>
          </p:spPr>
          <p:txBody>
            <a:bodyPr wrap="square">
              <a:spAutoFit/>
            </a:bodyPr>
            <a:lstStyle/>
            <a:p>
              <a:r>
                <a:rPr lang="en-US" sz="1200" dirty="0" smtClean="0">
                  <a:ln w="18415" cmpd="sng">
                    <a:noFill/>
                    <a:prstDash val="solid"/>
                  </a:ln>
                  <a:effectLst>
                    <a:outerShdw blurRad="63500" dir="3600000" algn="tl" rotWithShape="0">
                      <a:srgbClr val="000000">
                        <a:alpha val="70000"/>
                      </a:srgbClr>
                    </a:outerShdw>
                  </a:effectLst>
                  <a:latin typeface=".VnCentury Schoolbook" pitchFamily="34" charset="0"/>
                </a:rPr>
                <a:t>Mar</a:t>
              </a:r>
            </a:p>
          </p:txBody>
        </p:sp>
      </p:grpSp>
      <p:grpSp>
        <p:nvGrpSpPr>
          <p:cNvPr id="3" name="Group 2"/>
          <p:cNvGrpSpPr/>
          <p:nvPr/>
        </p:nvGrpSpPr>
        <p:grpSpPr>
          <a:xfrm>
            <a:off x="0" y="59598"/>
            <a:ext cx="9144000" cy="626202"/>
            <a:chOff x="0" y="59598"/>
            <a:chExt cx="9144000" cy="62620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57" name="Group 56"/>
            <p:cNvGrpSpPr/>
            <p:nvPr/>
          </p:nvGrpSpPr>
          <p:grpSpPr>
            <a:xfrm>
              <a:off x="0" y="609600"/>
              <a:ext cx="9144000" cy="76200"/>
              <a:chOff x="0" y="152400"/>
              <a:chExt cx="9144000" cy="76200"/>
            </a:xfrm>
          </p:grpSpPr>
          <p:cxnSp>
            <p:nvCxnSpPr>
              <p:cNvPr id="58" name="Straight Connector 57"/>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p:cNvSpPr>
            <a:spLocks noGrp="1"/>
          </p:cNvSpPr>
          <p:nvPr>
            <p:ph type="sldNum" sz="quarter" idx="12"/>
          </p:nvPr>
        </p:nvSpPr>
        <p:spPr/>
        <p:txBody>
          <a:bodyPr/>
          <a:lstStyle/>
          <a:p>
            <a:fld id="{FB427357-2060-4B85-9C9D-7F7763E5CE70}" type="slidenum">
              <a:rPr lang="en-US" smtClean="0"/>
              <a:t>5</a:t>
            </a:fld>
            <a:endParaRPr lang="en-US"/>
          </a:p>
        </p:txBody>
      </p:sp>
    </p:spTree>
    <p:extLst>
      <p:ext uri="{BB962C8B-B14F-4D97-AF65-F5344CB8AC3E}">
        <p14:creationId xmlns:p14="http://schemas.microsoft.com/office/powerpoint/2010/main" val="25647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91548">
            <a:off x="1020607" y="1784827"/>
            <a:ext cx="2221727" cy="1403546"/>
          </a:xfrm>
          <a:prstGeom prst="rect">
            <a:avLst/>
          </a:prstGeom>
          <a:effectLst>
            <a:reflection blurRad="6350" stA="50000" endA="300" endPos="55000" dir="5400000" sy="-100000" algn="bl" rotWithShape="0"/>
          </a:effectLst>
        </p:spPr>
      </p:pic>
      <p:grpSp>
        <p:nvGrpSpPr>
          <p:cNvPr id="10" name="Group 9"/>
          <p:cNvGrpSpPr/>
          <p:nvPr/>
        </p:nvGrpSpPr>
        <p:grpSpPr>
          <a:xfrm>
            <a:off x="0" y="59598"/>
            <a:ext cx="9144000" cy="626202"/>
            <a:chOff x="0" y="59598"/>
            <a:chExt cx="9144000" cy="62620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14" name="Group 13"/>
            <p:cNvGrpSpPr/>
            <p:nvPr/>
          </p:nvGrpSpPr>
          <p:grpSpPr>
            <a:xfrm>
              <a:off x="0" y="609600"/>
              <a:ext cx="9144000" cy="76200"/>
              <a:chOff x="0" y="152400"/>
              <a:chExt cx="9144000" cy="76200"/>
            </a:xfrm>
          </p:grpSpPr>
          <p:cxnSp>
            <p:nvCxnSpPr>
              <p:cNvPr id="15" name="Straight Connector 14"/>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1232924"/>
            <a:ext cx="4343400" cy="2714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306946" y="4267200"/>
            <a:ext cx="8937914" cy="2154436"/>
          </a:xfrm>
          <a:prstGeom prst="rect">
            <a:avLst/>
          </a:prstGeom>
        </p:spPr>
        <p:txBody>
          <a:bodyPr wrap="square">
            <a:spAutoFit/>
          </a:bodyPr>
          <a:lstStyle/>
          <a:p>
            <a:pPr algn="just"/>
            <a:endParaRPr lang="en-US" sz="700" dirty="0">
              <a:effectLst>
                <a:outerShdw blurRad="38100" dist="38100" dir="2700000" algn="tl">
                  <a:srgbClr val="000000">
                    <a:alpha val="43137"/>
                  </a:srgbClr>
                </a:outerShdw>
              </a:effectLst>
              <a:latin typeface="Times New Roman" pitchFamily="18" charset="0"/>
              <a:cs typeface="Times New Roman" pitchFamily="18" charset="0"/>
              <a:sym typeface="Wingdings"/>
            </a:endParaRPr>
          </a:p>
          <a:p>
            <a:pPr algn="just"/>
            <a:r>
              <a:rPr lang="en-US" sz="2000" dirty="0" smtClean="0">
                <a:effectLst>
                  <a:outerShdw blurRad="38100" dist="38100" dir="2700000" algn="tl">
                    <a:srgbClr val="000000">
                      <a:alpha val="43137"/>
                    </a:srgbClr>
                  </a:outerShdw>
                </a:effectLst>
                <a:latin typeface="Times New Roman" pitchFamily="18" charset="0"/>
                <a:cs typeface="Times New Roman" pitchFamily="18" charset="0"/>
                <a:sym typeface="Wingdings"/>
              </a:rPr>
              <a:t> dual membership and access to benefits of </a:t>
            </a:r>
          </a:p>
          <a:p>
            <a:pPr algn="just"/>
            <a:r>
              <a:rPr lang="en-US" sz="2000" dirty="0">
                <a:effectLst>
                  <a:outerShdw blurRad="38100" dist="38100" dir="2700000" algn="tl">
                    <a:srgbClr val="000000">
                      <a:alpha val="43137"/>
                    </a:srgbClr>
                  </a:outerShdw>
                </a:effectLst>
                <a:latin typeface="Times New Roman" pitchFamily="18" charset="0"/>
                <a:cs typeface="Times New Roman" pitchFamily="18" charset="0"/>
                <a:sym typeface="Wingdings"/>
              </a:rPr>
              <a:t>	</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sym typeface="Wingdings"/>
              </a:rPr>
              <a:t>a) small service and member oriented organization</a:t>
            </a:r>
          </a:p>
          <a:p>
            <a:pPr algn="just"/>
            <a:r>
              <a:rPr lang="en-US" sz="2000" dirty="0">
                <a:effectLst>
                  <a:outerShdw blurRad="38100" dist="38100" dir="2700000" algn="tl">
                    <a:srgbClr val="000000">
                      <a:alpha val="43137"/>
                    </a:srgbClr>
                  </a:outerShdw>
                </a:effectLst>
                <a:latin typeface="Times New Roman" pitchFamily="18" charset="0"/>
                <a:cs typeface="Times New Roman" pitchFamily="18" charset="0"/>
                <a:sym typeface="Wingdings"/>
              </a:rPr>
              <a:t>	</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sym typeface="Wingdings"/>
              </a:rPr>
              <a:t>b) and the large European, advocacy focused chamber</a:t>
            </a:r>
          </a:p>
          <a:p>
            <a:pPr algn="just"/>
            <a:endParaRPr lang="en-US" sz="700" dirty="0">
              <a:effectLst>
                <a:outerShdw blurRad="38100" dist="38100" dir="2700000" algn="tl">
                  <a:srgbClr val="000000">
                    <a:alpha val="43137"/>
                  </a:srgbClr>
                </a:outerShdw>
              </a:effectLst>
              <a:latin typeface="Times New Roman" pitchFamily="18" charset="0"/>
              <a:cs typeface="Times New Roman" pitchFamily="18" charset="0"/>
              <a:sym typeface="Wingdings"/>
            </a:endParaRPr>
          </a:p>
          <a:p>
            <a:pPr algn="just"/>
            <a:r>
              <a:rPr lang="en-US" sz="2000" dirty="0" smtClean="0">
                <a:effectLst>
                  <a:outerShdw blurRad="38100" dist="38100" dir="2700000" algn="tl">
                    <a:srgbClr val="000000">
                      <a:alpha val="43137"/>
                    </a:srgbClr>
                  </a:outerShdw>
                </a:effectLst>
                <a:latin typeface="Times New Roman" pitchFamily="18" charset="0"/>
                <a:cs typeface="Times New Roman" pitchFamily="18" charset="0"/>
                <a:sym typeface="Wingdings"/>
              </a:rPr>
              <a:t>	+ good relations with Vietnamese associations, officials, businesses</a:t>
            </a:r>
          </a:p>
          <a:p>
            <a:pPr algn="just"/>
            <a:r>
              <a:rPr lang="en-US" sz="2000" dirty="0">
                <a:effectLst>
                  <a:outerShdw blurRad="38100" dist="38100" dir="2700000" algn="tl">
                    <a:srgbClr val="000000">
                      <a:alpha val="43137"/>
                    </a:srgbClr>
                  </a:outerShdw>
                </a:effectLst>
                <a:latin typeface="Times New Roman" pitchFamily="18" charset="0"/>
                <a:cs typeface="Times New Roman" pitchFamily="18" charset="0"/>
                <a:sym typeface="Wingdings"/>
              </a:rPr>
              <a:t>	</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sym typeface="Wingdings"/>
              </a:rPr>
              <a:t>+ close contact with Nation-state embassies, trade consuls etc.</a:t>
            </a:r>
          </a:p>
          <a:p>
            <a:pPr algn="just"/>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3348541" y="138677"/>
            <a:ext cx="5325497" cy="369332"/>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 EUROCHAM DUAL MEMBERSHIP</a:t>
            </a:r>
            <a:endParaRPr lang="en-US"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spTree>
    <p:extLst>
      <p:ext uri="{BB962C8B-B14F-4D97-AF65-F5344CB8AC3E}">
        <p14:creationId xmlns:p14="http://schemas.microsoft.com/office/powerpoint/2010/main" val="50332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8215225" y="1372850"/>
            <a:ext cx="928775" cy="428295"/>
          </a:xfrm>
          <a:prstGeom prst="rect">
            <a:avLst/>
          </a:prstGeom>
        </p:spPr>
      </p:pic>
      <p:sp>
        <p:nvSpPr>
          <p:cNvPr id="12" name="Rectangle 11"/>
          <p:cNvSpPr/>
          <p:nvPr/>
        </p:nvSpPr>
        <p:spPr>
          <a:xfrm>
            <a:off x="19050" y="762000"/>
            <a:ext cx="8896350" cy="830997"/>
          </a:xfrm>
          <a:prstGeom prst="rect">
            <a:avLst/>
          </a:prstGeom>
        </p:spPr>
        <p:txBody>
          <a:bodyPr wrap="square">
            <a:spAutoFit/>
          </a:bodyPr>
          <a:lstStyle/>
          <a:p>
            <a:pPr algn="ctr"/>
            <a:r>
              <a:rPr lang="en-US" sz="2400" b="1" dirty="0">
                <a:latin typeface="Times New Roman" pitchFamily="18" charset="0"/>
                <a:cs typeface="Times New Roman" pitchFamily="18" charset="0"/>
              </a:rPr>
              <a:t>CEEC and CEEC’s members </a:t>
            </a:r>
            <a:r>
              <a:rPr lang="en-US" sz="2400" b="1" dirty="0" smtClean="0">
                <a:latin typeface="Times New Roman" pitchFamily="18" charset="0"/>
                <a:cs typeface="Times New Roman" pitchFamily="18" charset="0"/>
              </a:rPr>
              <a:t>are </a:t>
            </a:r>
            <a:r>
              <a:rPr lang="en-US" sz="2400" b="1" dirty="0">
                <a:latin typeface="Times New Roman" pitchFamily="18" charset="0"/>
                <a:cs typeface="Times New Roman" pitchFamily="18" charset="0"/>
              </a:rPr>
              <a:t>eligible to access </a:t>
            </a:r>
            <a:r>
              <a:rPr lang="en-US" sz="2400" b="1" dirty="0" err="1">
                <a:latin typeface="Times New Roman" pitchFamily="18" charset="0"/>
                <a:cs typeface="Times New Roman" pitchFamily="18" charset="0"/>
              </a:rPr>
              <a:t>EuroCham’s</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facilities </a:t>
            </a:r>
            <a:r>
              <a:rPr lang="en-US" sz="2400" b="1" dirty="0">
                <a:latin typeface="Times New Roman" pitchFamily="18" charset="0"/>
                <a:cs typeface="Times New Roman" pitchFamily="18" charset="0"/>
              </a:rPr>
              <a:t>and data resources, including:</a:t>
            </a:r>
          </a:p>
        </p:txBody>
      </p:sp>
      <p:sp>
        <p:nvSpPr>
          <p:cNvPr id="15" name="Rectangle 14"/>
          <p:cNvSpPr/>
          <p:nvPr/>
        </p:nvSpPr>
        <p:spPr>
          <a:xfrm>
            <a:off x="0" y="4954250"/>
            <a:ext cx="8839200" cy="1031051"/>
          </a:xfrm>
          <a:prstGeom prst="rect">
            <a:avLst/>
          </a:prstGeom>
        </p:spPr>
        <p:txBody>
          <a:bodyPr wrap="square">
            <a:spAutoFit/>
          </a:bodyPr>
          <a:lstStyle/>
          <a:p>
            <a:pPr marL="285750" indent="-285750" algn="just">
              <a:buFont typeface="Wingdings" pitchFamily="2" charset="2"/>
              <a:buChar char="§"/>
            </a:pPr>
            <a:r>
              <a:rPr lang="en-US" dirty="0" smtClean="0">
                <a:latin typeface="Times New Roman" pitchFamily="18" charset="0"/>
                <a:cs typeface="Times New Roman" pitchFamily="18" charset="0"/>
              </a:rPr>
              <a:t>Receiving a membership card giving advantages and discounts in a number of restaurants, hotels or resorts, clubs, airlines, tour agencies, and other shops (app!)</a:t>
            </a:r>
          </a:p>
          <a:p>
            <a:pPr algn="just"/>
            <a:endParaRPr lang="en-US" sz="700" dirty="0" smtClean="0">
              <a:latin typeface="Times New Roman" pitchFamily="18" charset="0"/>
              <a:cs typeface="Times New Roman" pitchFamily="18" charset="0"/>
            </a:endParaRPr>
          </a:p>
          <a:p>
            <a:pPr marL="285750" indent="-285750" algn="just">
              <a:buFont typeface="Wingdings" pitchFamily="2" charset="2"/>
              <a:buChar char="§"/>
            </a:pPr>
            <a:r>
              <a:rPr lang="en-US" dirty="0" smtClean="0">
                <a:latin typeface="Times New Roman" pitchFamily="18" charset="0"/>
                <a:cs typeface="Times New Roman" pitchFamily="18" charset="0"/>
              </a:rPr>
              <a:t>Receiving </a:t>
            </a:r>
            <a:r>
              <a:rPr lang="en-US" dirty="0" err="1" smtClean="0">
                <a:latin typeface="Times New Roman" pitchFamily="18" charset="0"/>
                <a:cs typeface="Times New Roman" pitchFamily="18" charset="0"/>
              </a:rPr>
              <a:t>EuroCham</a:t>
            </a:r>
            <a:r>
              <a:rPr lang="en-US" dirty="0" smtClean="0">
                <a:latin typeface="Times New Roman" pitchFamily="18" charset="0"/>
                <a:cs typeface="Times New Roman" pitchFamily="18" charset="0"/>
              </a:rPr>
              <a:t> newsletter and getting access to weekly English news information</a:t>
            </a:r>
            <a:endParaRPr lang="en-US" dirty="0">
              <a:latin typeface="Times New Roman" pitchFamily="18" charset="0"/>
              <a:cs typeface="Times New Roman" pitchFamily="18" charset="0"/>
            </a:endParaRPr>
          </a:p>
        </p:txBody>
      </p:sp>
      <p:sp>
        <p:nvSpPr>
          <p:cNvPr id="16" name="Rectangle 15"/>
          <p:cNvSpPr/>
          <p:nvPr/>
        </p:nvSpPr>
        <p:spPr>
          <a:xfrm>
            <a:off x="0" y="1752124"/>
            <a:ext cx="4648200" cy="3200876"/>
          </a:xfrm>
          <a:prstGeom prst="rect">
            <a:avLst/>
          </a:prstGeom>
        </p:spPr>
        <p:txBody>
          <a:bodyPr wrap="square">
            <a:spAutoFit/>
          </a:bodyPr>
          <a:lstStyle/>
          <a:p>
            <a:pPr marL="285750" indent="-285750" algn="just">
              <a:buFont typeface="Wingdings" pitchFamily="2" charset="2"/>
              <a:buChar char="§"/>
            </a:pPr>
            <a:r>
              <a:rPr lang="en-US" dirty="0" smtClean="0">
                <a:latin typeface="Times New Roman" pitchFamily="18" charset="0"/>
                <a:cs typeface="Times New Roman" pitchFamily="18" charset="0"/>
              </a:rPr>
              <a:t>Access to the </a:t>
            </a:r>
            <a:r>
              <a:rPr lang="en-US" dirty="0" err="1" smtClean="0">
                <a:latin typeface="Times New Roman" pitchFamily="18" charset="0"/>
                <a:cs typeface="Times New Roman" pitchFamily="18" charset="0"/>
              </a:rPr>
              <a:t>EuroCham</a:t>
            </a:r>
            <a:r>
              <a:rPr lang="en-US" dirty="0" smtClean="0">
                <a:latin typeface="Times New Roman" pitchFamily="18" charset="0"/>
                <a:cs typeface="Times New Roman" pitchFamily="18" charset="0"/>
              </a:rPr>
              <a:t> White Book and Sector Committee advocacy groups </a:t>
            </a:r>
          </a:p>
          <a:p>
            <a:pPr algn="just"/>
            <a:endParaRPr lang="en-US" sz="700" dirty="0" smtClean="0">
              <a:latin typeface="Times New Roman" pitchFamily="18" charset="0"/>
              <a:cs typeface="Times New Roman" pitchFamily="18" charset="0"/>
            </a:endParaRPr>
          </a:p>
          <a:p>
            <a:pPr marL="285750" indent="-285750" algn="just">
              <a:buFont typeface="Wingdings" pitchFamily="2" charset="2"/>
              <a:buChar char="§"/>
            </a:pPr>
            <a:r>
              <a:rPr lang="en-US" dirty="0" smtClean="0">
                <a:latin typeface="Times New Roman" pitchFamily="18" charset="0"/>
                <a:cs typeface="Times New Roman" pitchFamily="18" charset="0"/>
              </a:rPr>
              <a:t>Free access to the </a:t>
            </a:r>
            <a:r>
              <a:rPr lang="en-US" dirty="0" err="1" smtClean="0">
                <a:latin typeface="Times New Roman" pitchFamily="18" charset="0"/>
                <a:cs typeface="Times New Roman" pitchFamily="18" charset="0"/>
              </a:rPr>
              <a:t>EuroCham</a:t>
            </a:r>
            <a:r>
              <a:rPr lang="en-US" dirty="0" smtClean="0">
                <a:latin typeface="Times New Roman" pitchFamily="18" charset="0"/>
                <a:cs typeface="Times New Roman" pitchFamily="18" charset="0"/>
              </a:rPr>
              <a:t> yearly Business Directory with all references and business contacts, including a page to introduce your company</a:t>
            </a:r>
          </a:p>
          <a:p>
            <a:pPr algn="just"/>
            <a:endParaRPr lang="en-US" sz="700" dirty="0" smtClean="0">
              <a:latin typeface="Times New Roman" pitchFamily="18" charset="0"/>
              <a:cs typeface="Times New Roman" pitchFamily="18" charset="0"/>
            </a:endParaRPr>
          </a:p>
          <a:p>
            <a:pPr marL="285750" indent="-285750" algn="just">
              <a:buFont typeface="Wingdings" pitchFamily="2" charset="2"/>
              <a:buChar char="§"/>
            </a:pPr>
            <a:r>
              <a:rPr lang="en-US" dirty="0" smtClean="0">
                <a:latin typeface="Times New Roman" pitchFamily="18" charset="0"/>
                <a:cs typeface="Times New Roman" pitchFamily="18" charset="0"/>
              </a:rPr>
              <a:t>Getting invited to all </a:t>
            </a:r>
            <a:r>
              <a:rPr lang="en-US" dirty="0" err="1" smtClean="0">
                <a:latin typeface="Times New Roman" pitchFamily="18" charset="0"/>
                <a:cs typeface="Times New Roman" pitchFamily="18" charset="0"/>
              </a:rPr>
              <a:t>EuroCham</a:t>
            </a:r>
            <a:r>
              <a:rPr lang="en-US" dirty="0" smtClean="0">
                <a:latin typeface="Times New Roman" pitchFamily="18" charset="0"/>
                <a:cs typeface="Times New Roman" pitchFamily="18" charset="0"/>
              </a:rPr>
              <a:t> events: seminars, workshops, networking activities, etc. while enjoying discounts which apply for all </a:t>
            </a:r>
            <a:r>
              <a:rPr lang="en-US" dirty="0" err="1" smtClean="0">
                <a:latin typeface="Times New Roman" pitchFamily="18" charset="0"/>
                <a:cs typeface="Times New Roman" pitchFamily="18" charset="0"/>
              </a:rPr>
              <a:t>EuroCham</a:t>
            </a:r>
            <a:r>
              <a:rPr lang="en-US" dirty="0" smtClean="0">
                <a:latin typeface="Times New Roman" pitchFamily="18" charset="0"/>
                <a:cs typeface="Times New Roman" pitchFamily="18" charset="0"/>
              </a:rPr>
              <a:t> members.</a:t>
            </a:r>
          </a:p>
          <a:p>
            <a:pPr marL="285750" indent="-285750" algn="just">
              <a:buFont typeface="Wingdings" pitchFamily="2" charset="2"/>
              <a:buChar char="§"/>
            </a:pPr>
            <a:endParaRPr lang="en-US" sz="700" dirty="0" smtClean="0">
              <a:latin typeface="Times New Roman" pitchFamily="18" charset="0"/>
              <a:cs typeface="Times New Roman" pitchFamily="18" charset="0"/>
            </a:endParaRPr>
          </a:p>
        </p:txBody>
      </p:sp>
      <p:graphicFrame>
        <p:nvGraphicFramePr>
          <p:cNvPr id="13" name="Chart 12"/>
          <p:cNvGraphicFramePr>
            <a:graphicFrameLocks/>
          </p:cNvGraphicFramePr>
          <p:nvPr>
            <p:extLst>
              <p:ext uri="{D42A27DB-BD31-4B8C-83A1-F6EECF244321}">
                <p14:modId xmlns:p14="http://schemas.microsoft.com/office/powerpoint/2010/main" val="3366822439"/>
              </p:ext>
            </p:extLst>
          </p:nvPr>
        </p:nvGraphicFramePr>
        <p:xfrm>
          <a:off x="4419600" y="1449050"/>
          <a:ext cx="4724400" cy="3794125"/>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555762"/>
            <a:ext cx="1219200" cy="670627"/>
          </a:xfrm>
          <a:prstGeom prst="rect">
            <a:avLst/>
          </a:prstGeom>
        </p:spPr>
      </p:pic>
      <p:grpSp>
        <p:nvGrpSpPr>
          <p:cNvPr id="17" name="Group 16"/>
          <p:cNvGrpSpPr/>
          <p:nvPr/>
        </p:nvGrpSpPr>
        <p:grpSpPr>
          <a:xfrm>
            <a:off x="0" y="59598"/>
            <a:ext cx="9144000" cy="626202"/>
            <a:chOff x="0" y="59598"/>
            <a:chExt cx="9144000" cy="626202"/>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20" name="Group 19"/>
            <p:cNvGrpSpPr/>
            <p:nvPr/>
          </p:nvGrpSpPr>
          <p:grpSpPr>
            <a:xfrm>
              <a:off x="0" y="609600"/>
              <a:ext cx="9144000" cy="76200"/>
              <a:chOff x="0" y="152400"/>
              <a:chExt cx="9144000" cy="76200"/>
            </a:xfrm>
          </p:grpSpPr>
          <p:cxnSp>
            <p:nvCxnSpPr>
              <p:cNvPr id="21" name="Straight Connector 20"/>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23" name="TextBox 22"/>
          <p:cNvSpPr txBox="1"/>
          <p:nvPr/>
        </p:nvSpPr>
        <p:spPr>
          <a:xfrm>
            <a:off x="3348541" y="138677"/>
            <a:ext cx="5325497" cy="369332"/>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 EUROCHAM DUAL MEMBERSHIP</a:t>
            </a:r>
            <a:endParaRPr lang="en-US"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spTree>
    <p:extLst>
      <p:ext uri="{BB962C8B-B14F-4D97-AF65-F5344CB8AC3E}">
        <p14:creationId xmlns:p14="http://schemas.microsoft.com/office/powerpoint/2010/main" val="285309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8003" y="1263023"/>
            <a:ext cx="8619444" cy="4636060"/>
            <a:chOff x="477656" y="914400"/>
            <a:chExt cx="8094888" cy="4337599"/>
          </a:xfrm>
        </p:grpSpPr>
        <p:grpSp>
          <p:nvGrpSpPr>
            <p:cNvPr id="51" name="Group 50"/>
            <p:cNvGrpSpPr/>
            <p:nvPr/>
          </p:nvGrpSpPr>
          <p:grpSpPr>
            <a:xfrm>
              <a:off x="477656" y="914400"/>
              <a:ext cx="8094888" cy="4337599"/>
              <a:chOff x="477656" y="914400"/>
              <a:chExt cx="8094888" cy="4337599"/>
            </a:xfrm>
          </p:grpSpPr>
          <p:grpSp>
            <p:nvGrpSpPr>
              <p:cNvPr id="22" name="Group 21"/>
              <p:cNvGrpSpPr/>
              <p:nvPr/>
            </p:nvGrpSpPr>
            <p:grpSpPr>
              <a:xfrm>
                <a:off x="3200400" y="1665602"/>
                <a:ext cx="2754421" cy="2688595"/>
                <a:chOff x="3200400" y="1665602"/>
                <a:chExt cx="2754421" cy="2688595"/>
              </a:xfrm>
            </p:grpSpPr>
            <p:pic>
              <p:nvPicPr>
                <p:cNvPr id="10" name="Picture 9"/>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00400" y="1665602"/>
                  <a:ext cx="2688595" cy="268859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924" y="2088924"/>
                  <a:ext cx="1841952" cy="1841952"/>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4321726" y="1828800"/>
                  <a:ext cx="409086" cy="261610"/>
                </a:xfrm>
                <a:prstGeom prst="rect">
                  <a:avLst/>
                </a:prstGeom>
                <a:noFill/>
              </p:spPr>
              <p:txBody>
                <a:bodyPr wrap="none" rtlCol="0">
                  <a:spAutoFit/>
                </a:bodyPr>
                <a:lstStyle/>
                <a:p>
                  <a:r>
                    <a:rPr lang="en-US" sz="1100" b="1" dirty="0" smtClean="0">
                      <a:solidFill>
                        <a:schemeClr val="bg1"/>
                      </a:solidFill>
                    </a:rPr>
                    <a:t>JAN</a:t>
                  </a:r>
                  <a:endParaRPr lang="en-US" sz="1200" b="1" dirty="0">
                    <a:solidFill>
                      <a:schemeClr val="bg1"/>
                    </a:solidFill>
                  </a:endParaRPr>
                </a:p>
              </p:txBody>
            </p:sp>
            <p:sp>
              <p:nvSpPr>
                <p:cNvPr id="7" name="TextBox 6"/>
                <p:cNvSpPr txBox="1"/>
                <p:nvPr/>
              </p:nvSpPr>
              <p:spPr>
                <a:xfrm>
                  <a:off x="4843904" y="1932801"/>
                  <a:ext cx="394660" cy="261610"/>
                </a:xfrm>
                <a:prstGeom prst="rect">
                  <a:avLst/>
                </a:prstGeom>
                <a:noFill/>
              </p:spPr>
              <p:txBody>
                <a:bodyPr wrap="none" rtlCol="0">
                  <a:spAutoFit/>
                </a:bodyPr>
                <a:lstStyle/>
                <a:p>
                  <a:r>
                    <a:rPr lang="en-US" sz="1100" b="1" dirty="0" smtClean="0">
                      <a:solidFill>
                        <a:schemeClr val="bg1"/>
                      </a:solidFill>
                    </a:rPr>
                    <a:t>FEB</a:t>
                  </a:r>
                  <a:endParaRPr lang="en-US" sz="1100" b="1" dirty="0">
                    <a:solidFill>
                      <a:schemeClr val="bg1"/>
                    </a:solidFill>
                  </a:endParaRPr>
                </a:p>
              </p:txBody>
            </p:sp>
            <p:sp>
              <p:nvSpPr>
                <p:cNvPr id="8" name="TextBox 7"/>
                <p:cNvSpPr txBox="1"/>
                <p:nvPr/>
              </p:nvSpPr>
              <p:spPr>
                <a:xfrm>
                  <a:off x="5317994" y="2390001"/>
                  <a:ext cx="473206" cy="261610"/>
                </a:xfrm>
                <a:prstGeom prst="rect">
                  <a:avLst/>
                </a:prstGeom>
                <a:noFill/>
              </p:spPr>
              <p:txBody>
                <a:bodyPr wrap="none" rtlCol="0">
                  <a:spAutoFit/>
                </a:bodyPr>
                <a:lstStyle/>
                <a:p>
                  <a:r>
                    <a:rPr lang="en-US" sz="1100" b="1" dirty="0" smtClean="0">
                      <a:solidFill>
                        <a:schemeClr val="bg1"/>
                      </a:solidFill>
                    </a:rPr>
                    <a:t>MAR</a:t>
                  </a:r>
                  <a:endParaRPr lang="en-US" sz="1100" b="1" dirty="0">
                    <a:solidFill>
                      <a:schemeClr val="bg1"/>
                    </a:solidFill>
                  </a:endParaRPr>
                </a:p>
              </p:txBody>
            </p:sp>
            <p:sp>
              <p:nvSpPr>
                <p:cNvPr id="9" name="TextBox 8"/>
                <p:cNvSpPr txBox="1"/>
                <p:nvPr/>
              </p:nvSpPr>
              <p:spPr>
                <a:xfrm>
                  <a:off x="5433524" y="2833606"/>
                  <a:ext cx="521297" cy="261610"/>
                </a:xfrm>
                <a:prstGeom prst="rect">
                  <a:avLst/>
                </a:prstGeom>
                <a:noFill/>
              </p:spPr>
              <p:txBody>
                <a:bodyPr wrap="none" rtlCol="0">
                  <a:spAutoFit/>
                </a:bodyPr>
                <a:lstStyle/>
                <a:p>
                  <a:r>
                    <a:rPr lang="en-US" sz="1100" b="1" dirty="0" smtClean="0">
                      <a:solidFill>
                        <a:schemeClr val="bg1"/>
                      </a:solidFill>
                    </a:rPr>
                    <a:t>APRIL</a:t>
                  </a:r>
                  <a:endParaRPr lang="en-US" sz="1100" b="1" dirty="0">
                    <a:solidFill>
                      <a:schemeClr val="bg1"/>
                    </a:solidFill>
                  </a:endParaRPr>
                </a:p>
              </p:txBody>
            </p:sp>
            <p:sp>
              <p:nvSpPr>
                <p:cNvPr id="11" name="TextBox 10"/>
                <p:cNvSpPr txBox="1"/>
                <p:nvPr/>
              </p:nvSpPr>
              <p:spPr>
                <a:xfrm>
                  <a:off x="5293948" y="3390476"/>
                  <a:ext cx="466794" cy="261610"/>
                </a:xfrm>
                <a:prstGeom prst="rect">
                  <a:avLst/>
                </a:prstGeom>
                <a:noFill/>
              </p:spPr>
              <p:txBody>
                <a:bodyPr wrap="none" rtlCol="0">
                  <a:spAutoFit/>
                </a:bodyPr>
                <a:lstStyle/>
                <a:p>
                  <a:r>
                    <a:rPr lang="en-US" sz="1100" b="1" dirty="0" smtClean="0">
                      <a:solidFill>
                        <a:schemeClr val="bg1"/>
                      </a:solidFill>
                    </a:rPr>
                    <a:t>MAY</a:t>
                  </a:r>
                  <a:endParaRPr lang="en-US" sz="1100" b="1" dirty="0">
                    <a:solidFill>
                      <a:schemeClr val="bg1"/>
                    </a:solidFill>
                  </a:endParaRPr>
                </a:p>
              </p:txBody>
            </p:sp>
            <p:sp>
              <p:nvSpPr>
                <p:cNvPr id="12" name="TextBox 11"/>
                <p:cNvSpPr txBox="1"/>
                <p:nvPr/>
              </p:nvSpPr>
              <p:spPr>
                <a:xfrm>
                  <a:off x="4889990" y="3808661"/>
                  <a:ext cx="415498" cy="261610"/>
                </a:xfrm>
                <a:prstGeom prst="rect">
                  <a:avLst/>
                </a:prstGeom>
                <a:noFill/>
              </p:spPr>
              <p:txBody>
                <a:bodyPr wrap="none" rtlCol="0">
                  <a:spAutoFit/>
                </a:bodyPr>
                <a:lstStyle/>
                <a:p>
                  <a:r>
                    <a:rPr lang="en-US" sz="1100" b="1" dirty="0" smtClean="0">
                      <a:solidFill>
                        <a:schemeClr val="bg1"/>
                      </a:solidFill>
                    </a:rPr>
                    <a:t>JUN</a:t>
                  </a:r>
                  <a:endParaRPr lang="en-US" sz="1100" b="1" dirty="0">
                    <a:solidFill>
                      <a:schemeClr val="bg1"/>
                    </a:solidFill>
                  </a:endParaRPr>
                </a:p>
              </p:txBody>
            </p:sp>
            <p:sp>
              <p:nvSpPr>
                <p:cNvPr id="13" name="TextBox 12"/>
                <p:cNvSpPr txBox="1"/>
                <p:nvPr/>
              </p:nvSpPr>
              <p:spPr>
                <a:xfrm>
                  <a:off x="4321726" y="3930876"/>
                  <a:ext cx="381836" cy="261610"/>
                </a:xfrm>
                <a:prstGeom prst="rect">
                  <a:avLst/>
                </a:prstGeom>
                <a:noFill/>
              </p:spPr>
              <p:txBody>
                <a:bodyPr wrap="none" rtlCol="0">
                  <a:spAutoFit/>
                </a:bodyPr>
                <a:lstStyle/>
                <a:p>
                  <a:r>
                    <a:rPr lang="en-US" sz="1100" b="1" dirty="0" smtClean="0">
                      <a:solidFill>
                        <a:schemeClr val="bg1"/>
                      </a:solidFill>
                    </a:rPr>
                    <a:t>JUL</a:t>
                  </a:r>
                  <a:endParaRPr lang="en-US" sz="1100" b="1" dirty="0">
                    <a:solidFill>
                      <a:schemeClr val="bg1"/>
                    </a:solidFill>
                  </a:endParaRPr>
                </a:p>
              </p:txBody>
            </p:sp>
            <p:sp>
              <p:nvSpPr>
                <p:cNvPr id="14" name="TextBox 13"/>
                <p:cNvSpPr txBox="1"/>
                <p:nvPr/>
              </p:nvSpPr>
              <p:spPr>
                <a:xfrm>
                  <a:off x="3733800" y="3733800"/>
                  <a:ext cx="450764" cy="261610"/>
                </a:xfrm>
                <a:prstGeom prst="rect">
                  <a:avLst/>
                </a:prstGeom>
                <a:noFill/>
              </p:spPr>
              <p:txBody>
                <a:bodyPr wrap="none" rtlCol="0">
                  <a:spAutoFit/>
                </a:bodyPr>
                <a:lstStyle/>
                <a:p>
                  <a:r>
                    <a:rPr lang="en-US" sz="1100" b="1" dirty="0" smtClean="0">
                      <a:solidFill>
                        <a:schemeClr val="bg1"/>
                      </a:solidFill>
                    </a:rPr>
                    <a:t>AUG</a:t>
                  </a:r>
                  <a:endParaRPr lang="en-US" sz="1100" b="1" dirty="0">
                    <a:solidFill>
                      <a:schemeClr val="bg1"/>
                    </a:solidFill>
                  </a:endParaRPr>
                </a:p>
              </p:txBody>
            </p:sp>
            <p:sp>
              <p:nvSpPr>
                <p:cNvPr id="15" name="TextBox 14"/>
                <p:cNvSpPr txBox="1"/>
                <p:nvPr/>
              </p:nvSpPr>
              <p:spPr>
                <a:xfrm>
                  <a:off x="3352800" y="3352800"/>
                  <a:ext cx="498855" cy="261610"/>
                </a:xfrm>
                <a:prstGeom prst="rect">
                  <a:avLst/>
                </a:prstGeom>
                <a:noFill/>
              </p:spPr>
              <p:txBody>
                <a:bodyPr wrap="none" rtlCol="0">
                  <a:spAutoFit/>
                </a:bodyPr>
                <a:lstStyle/>
                <a:p>
                  <a:r>
                    <a:rPr lang="en-US" sz="1100" b="1" dirty="0" smtClean="0">
                      <a:solidFill>
                        <a:schemeClr val="bg1"/>
                      </a:solidFill>
                    </a:rPr>
                    <a:t>SEPT </a:t>
                  </a:r>
                  <a:endParaRPr lang="en-US" sz="1100" b="1" dirty="0">
                    <a:solidFill>
                      <a:schemeClr val="bg1"/>
                    </a:solidFill>
                  </a:endParaRPr>
                </a:p>
              </p:txBody>
            </p:sp>
            <p:sp>
              <p:nvSpPr>
                <p:cNvPr id="16" name="TextBox 15"/>
                <p:cNvSpPr txBox="1"/>
                <p:nvPr/>
              </p:nvSpPr>
              <p:spPr>
                <a:xfrm>
                  <a:off x="3230880" y="2862590"/>
                  <a:ext cx="426720" cy="261610"/>
                </a:xfrm>
                <a:prstGeom prst="rect">
                  <a:avLst/>
                </a:prstGeom>
                <a:noFill/>
              </p:spPr>
              <p:txBody>
                <a:bodyPr wrap="none" rtlCol="0">
                  <a:spAutoFit/>
                </a:bodyPr>
                <a:lstStyle/>
                <a:p>
                  <a:r>
                    <a:rPr lang="en-US" sz="1100" b="1" dirty="0" smtClean="0">
                      <a:solidFill>
                        <a:schemeClr val="bg1"/>
                      </a:solidFill>
                    </a:rPr>
                    <a:t>OCT</a:t>
                  </a:r>
                  <a:endParaRPr lang="en-US" sz="1100" b="1" dirty="0">
                    <a:solidFill>
                      <a:schemeClr val="bg1"/>
                    </a:solidFill>
                  </a:endParaRPr>
                </a:p>
              </p:txBody>
            </p:sp>
            <p:sp>
              <p:nvSpPr>
                <p:cNvPr id="17" name="TextBox 16"/>
                <p:cNvSpPr txBox="1"/>
                <p:nvPr/>
              </p:nvSpPr>
              <p:spPr>
                <a:xfrm>
                  <a:off x="3352824" y="2389319"/>
                  <a:ext cx="457176" cy="261610"/>
                </a:xfrm>
                <a:prstGeom prst="rect">
                  <a:avLst/>
                </a:prstGeom>
                <a:noFill/>
              </p:spPr>
              <p:txBody>
                <a:bodyPr wrap="none" rtlCol="0">
                  <a:spAutoFit/>
                </a:bodyPr>
                <a:lstStyle/>
                <a:p>
                  <a:r>
                    <a:rPr lang="en-US" sz="1100" b="1" dirty="0" smtClean="0">
                      <a:solidFill>
                        <a:schemeClr val="bg1"/>
                      </a:solidFill>
                    </a:rPr>
                    <a:t>NOV</a:t>
                  </a:r>
                  <a:endParaRPr lang="en-US" sz="1100" b="1" dirty="0">
                    <a:solidFill>
                      <a:schemeClr val="bg1"/>
                    </a:solidFill>
                  </a:endParaRPr>
                </a:p>
              </p:txBody>
            </p:sp>
            <p:sp>
              <p:nvSpPr>
                <p:cNvPr id="18" name="TextBox 17"/>
                <p:cNvSpPr txBox="1"/>
                <p:nvPr/>
              </p:nvSpPr>
              <p:spPr>
                <a:xfrm>
                  <a:off x="3758774" y="1988314"/>
                  <a:ext cx="417102" cy="261610"/>
                </a:xfrm>
                <a:prstGeom prst="rect">
                  <a:avLst/>
                </a:prstGeom>
                <a:noFill/>
              </p:spPr>
              <p:txBody>
                <a:bodyPr wrap="none" rtlCol="0">
                  <a:spAutoFit/>
                </a:bodyPr>
                <a:lstStyle/>
                <a:p>
                  <a:r>
                    <a:rPr lang="en-US" sz="1100" b="1" dirty="0" smtClean="0">
                      <a:solidFill>
                        <a:schemeClr val="bg1"/>
                      </a:solidFill>
                    </a:rPr>
                    <a:t>DEC</a:t>
                  </a:r>
                  <a:endParaRPr lang="en-US" sz="1100" b="1" dirty="0">
                    <a:solidFill>
                      <a:schemeClr val="bg1"/>
                    </a:solidFill>
                  </a:endParaRPr>
                </a:p>
              </p:txBody>
            </p:sp>
            <p:sp>
              <p:nvSpPr>
                <p:cNvPr id="19" name="TextBox 18"/>
                <p:cNvSpPr txBox="1"/>
                <p:nvPr/>
              </p:nvSpPr>
              <p:spPr>
                <a:xfrm>
                  <a:off x="4146369" y="3168620"/>
                  <a:ext cx="806631" cy="461665"/>
                </a:xfrm>
                <a:prstGeom prst="rect">
                  <a:avLst/>
                </a:prstGeom>
                <a:noFill/>
              </p:spPr>
              <p:txBody>
                <a:bodyPr wrap="none" rtlCol="0">
                  <a:spAutoFit/>
                </a:bodyPr>
                <a:lstStyle/>
                <a:p>
                  <a:r>
                    <a:rPr lang="en-US" sz="2400" b="1" dirty="0" smtClean="0">
                      <a:solidFill>
                        <a:schemeClr val="bg1"/>
                      </a:solidFill>
                    </a:rPr>
                    <a:t>2015</a:t>
                  </a:r>
                  <a:endParaRPr lang="en-US" sz="2400" b="1" dirty="0">
                    <a:solidFill>
                      <a:schemeClr val="bg1"/>
                    </a:solidFill>
                  </a:endParaRPr>
                </a:p>
              </p:txBody>
            </p:sp>
            <p:sp>
              <p:nvSpPr>
                <p:cNvPr id="21" name="TextBox 20"/>
                <p:cNvSpPr txBox="1"/>
                <p:nvPr/>
              </p:nvSpPr>
              <p:spPr>
                <a:xfrm>
                  <a:off x="3864318" y="2572636"/>
                  <a:ext cx="1362488" cy="584775"/>
                </a:xfrm>
                <a:prstGeom prst="rect">
                  <a:avLst/>
                </a:prstGeom>
                <a:noFill/>
              </p:spPr>
              <p:txBody>
                <a:bodyPr wrap="none" rtlCol="0">
                  <a:spAutoFit/>
                </a:bodyPr>
                <a:lstStyle/>
                <a:p>
                  <a:pPr algn="ctr"/>
                  <a:r>
                    <a:rPr lang="en-US" sz="1600" b="1" dirty="0" smtClean="0">
                      <a:solidFill>
                        <a:schemeClr val="bg1"/>
                      </a:solidFill>
                    </a:rPr>
                    <a:t>CEEC </a:t>
                  </a:r>
                </a:p>
                <a:p>
                  <a:pPr algn="ctr"/>
                  <a:r>
                    <a:rPr lang="en-US" sz="1600" b="1" dirty="0" smtClean="0">
                      <a:solidFill>
                        <a:schemeClr val="bg1"/>
                      </a:solidFill>
                    </a:rPr>
                    <a:t>MEMBERSHIP</a:t>
                  </a:r>
                  <a:endParaRPr lang="en-US" sz="1600" b="1" dirty="0">
                    <a:solidFill>
                      <a:schemeClr val="bg1"/>
                    </a:solidFill>
                  </a:endParaRPr>
                </a:p>
              </p:txBody>
            </p:sp>
          </p:grpSp>
          <p:sp>
            <p:nvSpPr>
              <p:cNvPr id="23" name="Rounded Rectangular Callout 22"/>
              <p:cNvSpPr/>
              <p:nvPr/>
            </p:nvSpPr>
            <p:spPr>
              <a:xfrm>
                <a:off x="5527345" y="914400"/>
                <a:ext cx="1864055" cy="472412"/>
              </a:xfrm>
              <a:prstGeom prst="wedgeRoundRectCallout">
                <a:avLst>
                  <a:gd name="adj1" fmla="val -36441"/>
                  <a:gd name="adj2" fmla="val 260459"/>
                  <a:gd name="adj3" fmla="val 16667"/>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b="1" dirty="0" smtClean="0"/>
                  <a:t>Established with 30 members</a:t>
                </a:r>
                <a:endParaRPr lang="en-US" sz="1100" b="1" dirty="0"/>
              </a:p>
            </p:txBody>
          </p:sp>
          <p:grpSp>
            <p:nvGrpSpPr>
              <p:cNvPr id="26" name="Group 25"/>
              <p:cNvGrpSpPr/>
              <p:nvPr/>
            </p:nvGrpSpPr>
            <p:grpSpPr>
              <a:xfrm>
                <a:off x="6057613" y="2227513"/>
                <a:ext cx="2514931" cy="1302144"/>
                <a:chOff x="6447369" y="1665602"/>
                <a:chExt cx="2514931" cy="1302144"/>
              </a:xfrm>
            </p:grpSpPr>
            <p:pic>
              <p:nvPicPr>
                <p:cNvPr id="24" name="Picture 23"/>
                <p:cNvPicPr/>
                <p:nvPr/>
              </p:nvPicPr>
              <p:blipFill rotWithShape="1">
                <a:blip r:embed="rId5">
                  <a:lum contrast="20000"/>
                  <a:extLst>
                    <a:ext uri="{28A0092B-C50C-407E-A947-70E740481C1C}">
                      <a14:useLocalDpi xmlns:a14="http://schemas.microsoft.com/office/drawing/2010/main" val="0"/>
                    </a:ext>
                  </a:extLst>
                </a:blip>
                <a:srcRect l="2570" t="5172"/>
                <a:stretch/>
              </p:blipFill>
              <p:spPr bwMode="auto">
                <a:xfrm>
                  <a:off x="6447369" y="1679735"/>
                  <a:ext cx="2514931" cy="1288011"/>
                </a:xfrm>
                <a:prstGeom prst="rect">
                  <a:avLst/>
                </a:prstGeom>
                <a:noFill/>
                <a:ln>
                  <a:noFill/>
                </a:ln>
              </p:spPr>
            </p:pic>
            <p:sp>
              <p:nvSpPr>
                <p:cNvPr id="25" name="Rectangle 24"/>
                <p:cNvSpPr/>
                <p:nvPr/>
              </p:nvSpPr>
              <p:spPr>
                <a:xfrm>
                  <a:off x="6629400" y="1665602"/>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77656" y="2549291"/>
                <a:ext cx="2705100" cy="1507490"/>
                <a:chOff x="477656" y="2549291"/>
                <a:chExt cx="2705100" cy="1507490"/>
              </a:xfrm>
            </p:grpSpPr>
            <p:pic>
              <p:nvPicPr>
                <p:cNvPr id="27" name="Picture 26"/>
                <p:cNvPicPr/>
                <p:nvPr/>
              </p:nvPicPr>
              <p:blipFill>
                <a:blip r:embed="rId6">
                  <a:lum contrast="20000"/>
                  <a:extLst>
                    <a:ext uri="{28A0092B-C50C-407E-A947-70E740481C1C}">
                      <a14:useLocalDpi xmlns:a14="http://schemas.microsoft.com/office/drawing/2010/main" val="0"/>
                    </a:ext>
                  </a:extLst>
                </a:blip>
                <a:srcRect/>
                <a:stretch>
                  <a:fillRect/>
                </a:stretch>
              </p:blipFill>
              <p:spPr bwMode="auto">
                <a:xfrm>
                  <a:off x="477656" y="2549291"/>
                  <a:ext cx="2705100" cy="1507490"/>
                </a:xfrm>
                <a:prstGeom prst="rect">
                  <a:avLst/>
                </a:prstGeom>
                <a:noFill/>
                <a:ln>
                  <a:noFill/>
                </a:ln>
              </p:spPr>
            </p:pic>
            <p:sp>
              <p:nvSpPr>
                <p:cNvPr id="28" name="Rectangle 27"/>
                <p:cNvSpPr/>
                <p:nvPr/>
              </p:nvSpPr>
              <p:spPr>
                <a:xfrm>
                  <a:off x="685800" y="2590800"/>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Arc 29"/>
              <p:cNvSpPr/>
              <p:nvPr/>
            </p:nvSpPr>
            <p:spPr>
              <a:xfrm rot="5058830">
                <a:off x="3319427" y="1874854"/>
                <a:ext cx="2612968" cy="3042416"/>
              </a:xfrm>
              <a:prstGeom prst="arc">
                <a:avLst>
                  <a:gd name="adj1" fmla="val 16701762"/>
                  <a:gd name="adj2" fmla="val 4636653"/>
                </a:avLst>
              </a:prstGeom>
              <a:ln>
                <a:headEnd type="none" w="med" len="med"/>
                <a:tailEnd type="triangle"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0" name="Rounded Rectangle 49"/>
              <p:cNvSpPr/>
              <p:nvPr/>
            </p:nvSpPr>
            <p:spPr>
              <a:xfrm>
                <a:off x="3967325" y="4566199"/>
                <a:ext cx="3347753" cy="685800"/>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100" b="1">
                  <a:solidFill>
                    <a:schemeClr val="dk1"/>
                  </a:solidFill>
                </a:endParaRPr>
              </a:p>
            </p:txBody>
          </p:sp>
          <p:sp>
            <p:nvSpPr>
              <p:cNvPr id="49" name="Rectangle 48"/>
              <p:cNvSpPr/>
              <p:nvPr/>
            </p:nvSpPr>
            <p:spPr>
              <a:xfrm>
                <a:off x="4021053" y="4594734"/>
                <a:ext cx="3346238" cy="600164"/>
              </a:xfrm>
              <a:prstGeom prst="rect">
                <a:avLst/>
              </a:prstGeom>
            </p:spPr>
            <p:txBody>
              <a:bodyPr wrap="square">
                <a:spAutoFit/>
              </a:bodyPr>
              <a:lstStyle/>
              <a:p>
                <a:pPr algn="ctr"/>
                <a:r>
                  <a:rPr lang="en-US" sz="1100" b="1" dirty="0">
                    <a:solidFill>
                      <a:schemeClr val="dk1"/>
                    </a:solidFill>
                  </a:rPr>
                  <a:t>After 6 </a:t>
                </a:r>
                <a:r>
                  <a:rPr lang="en-US" sz="1100" b="1" dirty="0" smtClean="0">
                    <a:solidFill>
                      <a:schemeClr val="dk1"/>
                    </a:solidFill>
                  </a:rPr>
                  <a:t>months, </a:t>
                </a:r>
                <a:r>
                  <a:rPr lang="en-US" sz="1100" b="1" dirty="0">
                    <a:solidFill>
                      <a:schemeClr val="dk1"/>
                    </a:solidFill>
                  </a:rPr>
                  <a:t>CEEC has increased the number of members from 30 to 41 with companies and individuals coming from 9 different countries.</a:t>
                </a:r>
              </a:p>
            </p:txBody>
          </p:sp>
        </p:grpSp>
        <p:sp>
          <p:nvSpPr>
            <p:cNvPr id="31" name="Rounded Rectangle 30"/>
            <p:cNvSpPr/>
            <p:nvPr/>
          </p:nvSpPr>
          <p:spPr>
            <a:xfrm>
              <a:off x="1510249" y="1321701"/>
              <a:ext cx="2593407" cy="342900"/>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b="1" dirty="0" smtClean="0"/>
                <a:t>Reached 43 members at year-end</a:t>
              </a:r>
              <a:endParaRPr lang="en-US" sz="1100" b="1" dirty="0">
                <a:solidFill>
                  <a:schemeClr val="dk1"/>
                </a:solidFill>
              </a:endParaRPr>
            </a:p>
          </p:txBody>
        </p:sp>
        <p:sp>
          <p:nvSpPr>
            <p:cNvPr id="2" name="Arc 1"/>
            <p:cNvSpPr/>
            <p:nvPr/>
          </p:nvSpPr>
          <p:spPr>
            <a:xfrm rot="13514995">
              <a:off x="3091651" y="1365134"/>
              <a:ext cx="1565960" cy="2209800"/>
            </a:xfrm>
            <a:prstGeom prst="arc">
              <a:avLst>
                <a:gd name="adj1" fmla="val 18306829"/>
                <a:gd name="adj2" fmla="val 1256402"/>
              </a:avLst>
            </a:prstGeom>
            <a:ln>
              <a:headEnd type="none" w="med" len="med"/>
              <a:tailEnd type="triangle"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grpSp>
        <p:nvGrpSpPr>
          <p:cNvPr id="33" name="Group 32"/>
          <p:cNvGrpSpPr/>
          <p:nvPr/>
        </p:nvGrpSpPr>
        <p:grpSpPr>
          <a:xfrm>
            <a:off x="0" y="59598"/>
            <a:ext cx="9144000" cy="626202"/>
            <a:chOff x="0" y="59598"/>
            <a:chExt cx="9144000" cy="626202"/>
          </a:xfrm>
        </p:grpSpPr>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35" name="Group 34"/>
            <p:cNvGrpSpPr/>
            <p:nvPr/>
          </p:nvGrpSpPr>
          <p:grpSpPr>
            <a:xfrm>
              <a:off x="0" y="609600"/>
              <a:ext cx="9144000" cy="76200"/>
              <a:chOff x="0" y="152400"/>
              <a:chExt cx="9144000" cy="76200"/>
            </a:xfrm>
          </p:grpSpPr>
          <p:cxnSp>
            <p:nvCxnSpPr>
              <p:cNvPr id="36" name="Straight Connector 35"/>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5" name="Slide Number Placeholder 4"/>
          <p:cNvSpPr>
            <a:spLocks noGrp="1"/>
          </p:cNvSpPr>
          <p:nvPr>
            <p:ph type="sldNum" sz="quarter" idx="12"/>
          </p:nvPr>
        </p:nvSpPr>
        <p:spPr/>
        <p:txBody>
          <a:bodyPr/>
          <a:lstStyle/>
          <a:p>
            <a:fld id="{FB427357-2060-4B85-9C9D-7F7763E5CE70}" type="slidenum">
              <a:rPr lang="en-US" smtClean="0"/>
              <a:t>8</a:t>
            </a:fld>
            <a:endParaRPr lang="en-US"/>
          </a:p>
        </p:txBody>
      </p:sp>
      <p:sp>
        <p:nvSpPr>
          <p:cNvPr id="39" name="TextBox 38"/>
          <p:cNvSpPr txBox="1"/>
          <p:nvPr/>
        </p:nvSpPr>
        <p:spPr>
          <a:xfrm>
            <a:off x="4578981" y="149933"/>
            <a:ext cx="3350597" cy="369332"/>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MEMBERSHIP 2015</a:t>
            </a:r>
            <a:endParaRPr lang="en-US"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endParaRPr>
          </a:p>
        </p:txBody>
      </p:sp>
    </p:spTree>
    <p:extLst>
      <p:ext uri="{BB962C8B-B14F-4D97-AF65-F5344CB8AC3E}">
        <p14:creationId xmlns:p14="http://schemas.microsoft.com/office/powerpoint/2010/main" val="201224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72070" y="161567"/>
            <a:ext cx="7867129" cy="6118582"/>
            <a:chOff x="381000" y="-1043587"/>
            <a:chExt cx="8561099" cy="6529987"/>
          </a:xfrm>
        </p:grpSpPr>
        <p:grpSp>
          <p:nvGrpSpPr>
            <p:cNvPr id="13" name="Group 12"/>
            <p:cNvGrpSpPr/>
            <p:nvPr/>
          </p:nvGrpSpPr>
          <p:grpSpPr>
            <a:xfrm>
              <a:off x="381000" y="-1043587"/>
              <a:ext cx="8561099" cy="6529987"/>
              <a:chOff x="381000" y="-1043587"/>
              <a:chExt cx="8561099" cy="6529987"/>
            </a:xfrm>
          </p:grpSpPr>
          <p:sp>
            <p:nvSpPr>
              <p:cNvPr id="4" name="TextBox 3"/>
              <p:cNvSpPr txBox="1"/>
              <p:nvPr/>
            </p:nvSpPr>
            <p:spPr>
              <a:xfrm>
                <a:off x="3889750" y="-1043587"/>
                <a:ext cx="4328220" cy="394165"/>
              </a:xfrm>
              <a:prstGeom prst="rect">
                <a:avLst/>
              </a:prstGeom>
              <a:noFill/>
            </p:spPr>
            <p:txBody>
              <a:bodyPr wrap="none" rtlCol="0">
                <a:spAutoFit/>
              </a:bodyPr>
              <a:lstStyle/>
              <a:p>
                <a:r>
                  <a:rPr lang="en-US"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a:t>
                </a:r>
                <a:r>
                  <a:rPr lang="en-US" b="1" dirty="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CORPORATE MEMBERS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709" t="50000" r="10242" b="18572"/>
              <a:stretch/>
            </p:blipFill>
            <p:spPr>
              <a:xfrm>
                <a:off x="609601" y="770587"/>
                <a:ext cx="1600200" cy="3922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7225" y="856394"/>
                <a:ext cx="1628775" cy="45635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29" y="1928611"/>
                <a:ext cx="1849871" cy="179768"/>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31713" b="32626"/>
              <a:stretch/>
            </p:blipFill>
            <p:spPr>
              <a:xfrm>
                <a:off x="2609842" y="948675"/>
                <a:ext cx="1506958" cy="27179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841679"/>
                <a:ext cx="1918291" cy="447601"/>
              </a:xfrm>
              <a:prstGeom prst="rect">
                <a:avLst/>
              </a:prstGeom>
            </p:spPr>
          </p:pic>
          <p:pic>
            <p:nvPicPr>
              <p:cNvPr id="1026" name="Picture 2" descr="BulVi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00" y="922648"/>
                <a:ext cx="19050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ol Climate Wines LL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914649"/>
                <a:ext cx="2305050" cy="5143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3725" y="2857500"/>
                <a:ext cx="22669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GCI &amp; Partn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7828" y="2624875"/>
                <a:ext cx="1388772" cy="69438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EUROPEAN International School HCM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947" y="3581400"/>
                <a:ext cx="2510173" cy="125508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Gedeon Richer PL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6523" y="3543300"/>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james boa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33483" y="2645851"/>
                <a:ext cx="1346819" cy="67341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KC Trade Hous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89498" y="3543300"/>
                <a:ext cx="1752601" cy="85757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IPMAX"/>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57120" y="4843260"/>
                <a:ext cx="1286280" cy="64314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Mazars Vietna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6400" y="1562100"/>
                <a:ext cx="17526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ome Credi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6788" y="4804256"/>
                <a:ext cx="1319212" cy="659606"/>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SoftNE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3657600"/>
                <a:ext cx="12192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Surfnfrie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72400" y="1686545"/>
                <a:ext cx="1079413" cy="627409"/>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descr="http://ceecvn.org/wp-content/uploads/2012/12/raiffeisen-bank-uj-logo-szines.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43718" y="4921714"/>
              <a:ext cx="1380014" cy="4029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ceecvn.org/wp-content/uploads/2012/12/sonu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36327" y="4799326"/>
              <a:ext cx="838200" cy="647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0" y="59598"/>
            <a:ext cx="9144000" cy="626202"/>
            <a:chOff x="0" y="59598"/>
            <a:chExt cx="9144000" cy="626202"/>
          </a:xfrm>
        </p:grpSpPr>
        <p:pic>
          <p:nvPicPr>
            <p:cNvPr id="26" name="Picture 2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27" name="Group 26"/>
            <p:cNvGrpSpPr/>
            <p:nvPr/>
          </p:nvGrpSpPr>
          <p:grpSpPr>
            <a:xfrm>
              <a:off x="0" y="609600"/>
              <a:ext cx="9144000" cy="76200"/>
              <a:chOff x="0" y="152400"/>
              <a:chExt cx="9144000" cy="76200"/>
            </a:xfrm>
          </p:grpSpPr>
          <p:cxnSp>
            <p:nvCxnSpPr>
              <p:cNvPr id="28" name="Straight Connector 27"/>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7" name="Slide Number Placeholder 6"/>
          <p:cNvSpPr>
            <a:spLocks noGrp="1"/>
          </p:cNvSpPr>
          <p:nvPr>
            <p:ph type="sldNum" sz="quarter" idx="12"/>
          </p:nvPr>
        </p:nvSpPr>
        <p:spPr/>
        <p:txBody>
          <a:bodyPr/>
          <a:lstStyle/>
          <a:p>
            <a:fld id="{FB427357-2060-4B85-9C9D-7F7763E5CE70}" type="slidenum">
              <a:rPr lang="en-US" smtClean="0"/>
              <a:t>9</a:t>
            </a:fld>
            <a:endParaRPr lang="en-U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764318" y="5671182"/>
            <a:ext cx="1100695" cy="353921"/>
          </a:xfrm>
          <a:prstGeom prst="rect">
            <a:avLst/>
          </a:prstGeom>
        </p:spPr>
      </p:pic>
      <p:pic>
        <p:nvPicPr>
          <p:cNvPr id="15" name="Picture 14"/>
          <p:cNvPicPr>
            <a:picLocks noChangeAspect="1"/>
          </p:cNvPicPr>
          <p:nvPr/>
        </p:nvPicPr>
        <p:blipFill rotWithShape="1">
          <a:blip r:embed="rId24" cstate="print">
            <a:extLst>
              <a:ext uri="{28A0092B-C50C-407E-A947-70E740481C1C}">
                <a14:useLocalDpi xmlns:a14="http://schemas.microsoft.com/office/drawing/2010/main" val="0"/>
              </a:ext>
            </a:extLst>
          </a:blip>
          <a:srcRect t="36666" b="31111"/>
          <a:stretch/>
        </p:blipFill>
        <p:spPr>
          <a:xfrm>
            <a:off x="152400" y="5791200"/>
            <a:ext cx="1214245" cy="350501"/>
          </a:xfrm>
          <a:prstGeom prst="rect">
            <a:avLst/>
          </a:prstGeom>
        </p:spPr>
      </p:pic>
      <p:pic>
        <p:nvPicPr>
          <p:cNvPr id="16" name="Picture 15"/>
          <p:cNvPicPr>
            <a:picLocks noChangeAspect="1"/>
          </p:cNvPicPr>
          <p:nvPr/>
        </p:nvPicPr>
        <p:blipFill rotWithShape="1">
          <a:blip r:embed="rId25">
            <a:extLst>
              <a:ext uri="{28A0092B-C50C-407E-A947-70E740481C1C}">
                <a14:useLocalDpi xmlns:a14="http://schemas.microsoft.com/office/drawing/2010/main" val="0"/>
              </a:ext>
            </a:extLst>
          </a:blip>
          <a:srcRect r="70336" b="50000"/>
          <a:stretch/>
        </p:blipFill>
        <p:spPr>
          <a:xfrm>
            <a:off x="0" y="2846050"/>
            <a:ext cx="1060779" cy="318204"/>
          </a:xfrm>
          <a:prstGeom prst="rect">
            <a:avLst/>
          </a:prstGeom>
        </p:spPr>
      </p:pic>
    </p:spTree>
    <p:extLst>
      <p:ext uri="{BB962C8B-B14F-4D97-AF65-F5344CB8AC3E}">
        <p14:creationId xmlns:p14="http://schemas.microsoft.com/office/powerpoint/2010/main" val="382787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1305</Words>
  <Application>Microsoft Office PowerPoint</Application>
  <PresentationFormat>On-screen Show (4:3)</PresentationFormat>
  <Paragraphs>195</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.VnCentury Schoolbook</vt:lpstr>
      <vt:lpstr>.VnFree</vt:lpstr>
      <vt:lpstr>Arial</vt:lpstr>
      <vt:lpstr>Calibri</vt:lpstr>
      <vt:lpstr>Century Schoolbook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140</cp:revision>
  <dcterms:created xsi:type="dcterms:W3CDTF">2015-12-02T09:50:50Z</dcterms:created>
  <dcterms:modified xsi:type="dcterms:W3CDTF">2016-03-04T07:27:24Z</dcterms:modified>
</cp:coreProperties>
</file>