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7" r:id="rId2"/>
    <p:sldId id="258" r:id="rId3"/>
    <p:sldId id="259" r:id="rId4"/>
    <p:sldId id="261" r:id="rId5"/>
    <p:sldId id="256" r:id="rId6"/>
    <p:sldId id="262" r:id="rId7"/>
    <p:sldId id="260" r:id="rId8"/>
    <p:sldId id="263" r:id="rId9"/>
    <p:sldId id="264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51" autoAdjust="0"/>
    <p:restoredTop sz="94660"/>
  </p:normalViewPr>
  <p:slideViewPr>
    <p:cSldViewPr>
      <p:cViewPr varScale="1">
        <p:scale>
          <a:sx n="97" d="100"/>
          <a:sy n="97" d="100"/>
        </p:scale>
        <p:origin x="10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ropbox\CEEC_2015\GENERAL%20FILES\3_MEETINGS\CEEC_MEETINGS_AGM\Book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[Book1.xlsx]Sheet5!PivotTable2</c:name>
    <c:fmtId val="13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pPr>
            <a:r>
              <a:rPr lang="en-US" dirty="0"/>
              <a:t>CEEC Members by countries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(</a:t>
            </a:r>
            <a:r>
              <a:rPr lang="en-US" dirty="0"/>
              <a:t>Dec, 2015)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0" normalizeH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circle"/>
          <c:size val="6"/>
          <c:spPr>
            <a:solidFill>
              <a:schemeClr val="lt1"/>
            </a:solidFill>
            <a:ln w="15875">
              <a:solidFill>
                <a:schemeClr val="accent1"/>
              </a:solidFill>
              <a:round/>
            </a:ln>
            <a:effectLst/>
          </c:spPr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Sheet5!$A$4:$A$13</c:f>
              <c:strCache>
                <c:ptCount val="9"/>
                <c:pt idx="0">
                  <c:v>AT</c:v>
                </c:pt>
                <c:pt idx="1">
                  <c:v>BG</c:v>
                </c:pt>
                <c:pt idx="2">
                  <c:v>CZ</c:v>
                </c:pt>
                <c:pt idx="3">
                  <c:v>HR</c:v>
                </c:pt>
                <c:pt idx="4">
                  <c:v>HU</c:v>
                </c:pt>
                <c:pt idx="5">
                  <c:v>PL</c:v>
                </c:pt>
                <c:pt idx="6">
                  <c:v>RO</c:v>
                </c:pt>
                <c:pt idx="7">
                  <c:v>SL</c:v>
                </c:pt>
                <c:pt idx="8">
                  <c:v>VN</c:v>
                </c:pt>
              </c:strCache>
            </c:strRef>
          </c:cat>
          <c:val>
            <c:numRef>
              <c:f>Sheet5!$B$4:$B$13</c:f>
              <c:numCache>
                <c:formatCode>General</c:formatCode>
                <c:ptCount val="9"/>
                <c:pt idx="0">
                  <c:v>13</c:v>
                </c:pt>
                <c:pt idx="1">
                  <c:v>3</c:v>
                </c:pt>
                <c:pt idx="2">
                  <c:v>2</c:v>
                </c:pt>
                <c:pt idx="3">
                  <c:v>4</c:v>
                </c:pt>
                <c:pt idx="4">
                  <c:v>11</c:v>
                </c:pt>
                <c:pt idx="5">
                  <c:v>5</c:v>
                </c:pt>
                <c:pt idx="6">
                  <c:v>1</c:v>
                </c:pt>
                <c:pt idx="7">
                  <c:v>3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2123732960"/>
        <c:axId val="2123731872"/>
      </c:barChart>
      <c:catAx>
        <c:axId val="2123732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3731872"/>
        <c:crosses val="autoZero"/>
        <c:auto val="1"/>
        <c:lblAlgn val="ctr"/>
        <c:lblOffset val="100"/>
        <c:noMultiLvlLbl val="0"/>
      </c:catAx>
      <c:valAx>
        <c:axId val="212373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373296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EF6907-A464-47B7-97CF-C4DDF6AD63B7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8BC24C-5057-49C0-843D-5FD002F5D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15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123D-0D66-43B2-A05B-A61B8E4ADDC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0FB0-FF48-453B-B518-98AB9F371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10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123D-0D66-43B2-A05B-A61B8E4ADDC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0FB0-FF48-453B-B518-98AB9F371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40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123D-0D66-43B2-A05B-A61B8E4ADDC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0FB0-FF48-453B-B518-98AB9F371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98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123D-0D66-43B2-A05B-A61B8E4ADDC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0FB0-FF48-453B-B518-98AB9F371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18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123D-0D66-43B2-A05B-A61B8E4ADDC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0FB0-FF48-453B-B518-98AB9F371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7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123D-0D66-43B2-A05B-A61B8E4ADDC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0FB0-FF48-453B-B518-98AB9F371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1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123D-0D66-43B2-A05B-A61B8E4ADDC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0FB0-FF48-453B-B518-98AB9F371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4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123D-0D66-43B2-A05B-A61B8E4ADDC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0FB0-FF48-453B-B518-98AB9F371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1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123D-0D66-43B2-A05B-A61B8E4ADDC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0FB0-FF48-453B-B518-98AB9F371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5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123D-0D66-43B2-A05B-A61B8E4ADDC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0FB0-FF48-453B-B518-98AB9F371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2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123D-0D66-43B2-A05B-A61B8E4ADDC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50FB0-FF48-453B-B518-98AB9F371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1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F123D-0D66-43B2-A05B-A61B8E4ADDCE}" type="datetimeFigureOut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50FB0-FF48-453B-B518-98AB9F371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2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066800" y="3579407"/>
            <a:ext cx="7924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9" b="11570"/>
          <a:stretch/>
        </p:blipFill>
        <p:spPr>
          <a:xfrm rot="870774">
            <a:off x="31620" y="726986"/>
            <a:ext cx="5863103" cy="52559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perspectiveBelow"/>
            <a:lightRig rig="threePt" dir="t"/>
          </a:scene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6" r="39584" b="27645"/>
          <a:stretch/>
        </p:blipFill>
        <p:spPr>
          <a:xfrm>
            <a:off x="4038600" y="1383171"/>
            <a:ext cx="3124200" cy="21220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52900" y="3608831"/>
            <a:ext cx="232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MARCH, 5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8126" y="4473262"/>
            <a:ext cx="3963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OUTLOOK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5191188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By: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	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Marko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Moric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	CEEC’s Chairman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152400"/>
            <a:ext cx="9144000" cy="76200"/>
            <a:chOff x="0" y="152400"/>
            <a:chExt cx="9144000" cy="762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0" y="228600"/>
              <a:ext cx="9144000" cy="0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0" y="152400"/>
              <a:ext cx="9144000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0" y="6400800"/>
            <a:ext cx="9144000" cy="76200"/>
            <a:chOff x="0" y="152400"/>
            <a:chExt cx="9144000" cy="762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0" y="228600"/>
              <a:ext cx="9144000" cy="0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0" y="152400"/>
              <a:ext cx="9144000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7357-2060-4B85-9C9D-7F7763E5CE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7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59598"/>
            <a:ext cx="9144000" cy="626202"/>
            <a:chOff x="0" y="59598"/>
            <a:chExt cx="9144000" cy="6262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98" y="59598"/>
              <a:ext cx="2802811" cy="550002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0" y="609600"/>
              <a:ext cx="9144000" cy="76200"/>
              <a:chOff x="0" y="152400"/>
              <a:chExt cx="9144000" cy="7620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0" y="228600"/>
                <a:ext cx="9144000" cy="0"/>
              </a:xfrm>
              <a:prstGeom prst="line">
                <a:avLst/>
              </a:prstGeom>
              <a:ln w="762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0" y="152400"/>
                <a:ext cx="9144000" cy="0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/>
          <p:cNvSpPr txBox="1"/>
          <p:nvPr/>
        </p:nvSpPr>
        <p:spPr>
          <a:xfrm>
            <a:off x="4530143" y="59598"/>
            <a:ext cx="2674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MEMBERSHIP BASE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152399" y="734960"/>
            <a:ext cx="4590193" cy="2770240"/>
          </a:xfrm>
          <a:prstGeom prst="homePlate">
            <a:avLst>
              <a:gd name="adj" fmla="val 1091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530143" y="734961"/>
            <a:ext cx="4461458" cy="2770239"/>
            <a:chOff x="4419600" y="990600"/>
            <a:chExt cx="4419600" cy="56388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419603" y="990600"/>
              <a:ext cx="298112" cy="281939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4419603" y="3809999"/>
              <a:ext cx="298112" cy="281940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419600" y="6629400"/>
              <a:ext cx="44196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8839200" y="990600"/>
              <a:ext cx="0" cy="56388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419600" y="990600"/>
              <a:ext cx="44196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752600" y="616526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24600" y="6096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287428"/>
              </p:ext>
            </p:extLst>
          </p:nvPr>
        </p:nvGraphicFramePr>
        <p:xfrm>
          <a:off x="533400" y="1143000"/>
          <a:ext cx="3598093" cy="2337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Explosion 1 29"/>
          <p:cNvSpPr/>
          <p:nvPr/>
        </p:nvSpPr>
        <p:spPr>
          <a:xfrm>
            <a:off x="1219200" y="3200400"/>
            <a:ext cx="304800" cy="304801"/>
          </a:xfrm>
          <a:prstGeom prst="irregularSeal1">
            <a:avLst/>
          </a:prstGeom>
          <a:noFill/>
          <a:ln w="190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xplosion 1 30"/>
          <p:cNvSpPr/>
          <p:nvPr/>
        </p:nvSpPr>
        <p:spPr>
          <a:xfrm>
            <a:off x="1570926" y="3178277"/>
            <a:ext cx="304800" cy="304801"/>
          </a:xfrm>
          <a:prstGeom prst="irregularSeal1">
            <a:avLst/>
          </a:prstGeom>
          <a:noFill/>
          <a:ln w="190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xplosion 1 31"/>
          <p:cNvSpPr/>
          <p:nvPr/>
        </p:nvSpPr>
        <p:spPr>
          <a:xfrm>
            <a:off x="2608452" y="3190914"/>
            <a:ext cx="304800" cy="304801"/>
          </a:xfrm>
          <a:prstGeom prst="irregularSeal1">
            <a:avLst/>
          </a:prstGeom>
          <a:noFill/>
          <a:ln w="1905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942279" y="1472135"/>
            <a:ext cx="3761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1600" dirty="0" smtClean="0"/>
              <a:t>Increasing the number of members from Poland, Czech Republic and Bulgaria </a:t>
            </a:r>
          </a:p>
          <a:p>
            <a:pPr marL="285750" indent="-285750" algn="just">
              <a:buFontTx/>
              <a:buChar char="-"/>
            </a:pPr>
            <a:r>
              <a:rPr lang="en-US" sz="1600" dirty="0" smtClean="0"/>
              <a:t>Involving companies, individuals from other countries in CEE such as Serbia, Estonia, etc.</a:t>
            </a:r>
            <a:endParaRPr lang="en-US" sz="1600" dirty="0"/>
          </a:p>
        </p:txBody>
      </p:sp>
      <p:sp>
        <p:nvSpPr>
          <p:cNvPr id="22" name="Pentagon 21"/>
          <p:cNvSpPr/>
          <p:nvPr/>
        </p:nvSpPr>
        <p:spPr>
          <a:xfrm>
            <a:off x="152399" y="3603522"/>
            <a:ext cx="4590193" cy="3178278"/>
          </a:xfrm>
          <a:prstGeom prst="homePlate">
            <a:avLst>
              <a:gd name="adj" fmla="val 967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4530143" y="3603523"/>
            <a:ext cx="4461458" cy="3178277"/>
            <a:chOff x="4419600" y="990600"/>
            <a:chExt cx="4419600" cy="56388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4419603" y="990600"/>
              <a:ext cx="298112" cy="281939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4419603" y="3809999"/>
              <a:ext cx="298112" cy="281940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419600" y="6629400"/>
              <a:ext cx="44196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8839200" y="990600"/>
              <a:ext cx="0" cy="56388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419600" y="990600"/>
              <a:ext cx="44196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751831"/>
              </p:ext>
            </p:extLst>
          </p:nvPr>
        </p:nvGraphicFramePr>
        <p:xfrm>
          <a:off x="228599" y="3646291"/>
          <a:ext cx="4114801" cy="308010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429000"/>
                <a:gridCol w="685801"/>
              </a:tblGrid>
              <a:tr h="3129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smtClean="0">
                          <a:effectLst/>
                        </a:rPr>
                        <a:t>Industry Sectors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smtClean="0">
                          <a:effectLst/>
                        </a:rPr>
                        <a:t>No. of members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7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Accounting and Consulting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7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Banking and Finance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7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Digital Media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7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Education and Training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7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Food and Beverages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7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Import-Export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7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smtClean="0">
                          <a:effectLst/>
                        </a:rPr>
                        <a:t>Manufacturing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7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Marketing Strategy, Advertising, Database Management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7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Pharmaceuticals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7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Professional Services Legal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7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Renewable Energy, Energy Efficiency, Consultancy, Education &amp; Training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7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Telecommunications, IT infrastructure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7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Tourism and Hospitality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7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Trade and Consultancy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729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Wooden House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880299" y="4572000"/>
            <a:ext cx="3761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1600" dirty="0" smtClean="0"/>
              <a:t>Diversifying industry sectors that CEEC members are operating in</a:t>
            </a:r>
          </a:p>
          <a:p>
            <a:pPr marL="285750" indent="-285750" algn="just">
              <a:buFontTx/>
              <a:buChar char="-"/>
            </a:pPr>
            <a:r>
              <a:rPr lang="en-US" sz="1600" dirty="0" smtClean="0"/>
              <a:t>Consulting and supporting CEEC members to get involve in </a:t>
            </a:r>
            <a:r>
              <a:rPr lang="en-US" sz="1600" dirty="0" err="1" smtClean="0"/>
              <a:t>EuroCham’s</a:t>
            </a:r>
            <a:r>
              <a:rPr lang="en-US" sz="1600" dirty="0" smtClean="0"/>
              <a:t> Sector Committee and VBI’s Sector Committee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4347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59598"/>
            <a:ext cx="9144000" cy="626202"/>
            <a:chOff x="0" y="59598"/>
            <a:chExt cx="9144000" cy="6262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98" y="59598"/>
              <a:ext cx="2802811" cy="550002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0" y="609600"/>
              <a:ext cx="9144000" cy="76200"/>
              <a:chOff x="0" y="152400"/>
              <a:chExt cx="9144000" cy="7620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0" y="228600"/>
                <a:ext cx="9144000" cy="0"/>
              </a:xfrm>
              <a:prstGeom prst="line">
                <a:avLst/>
              </a:prstGeom>
              <a:ln w="762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0" y="152400"/>
                <a:ext cx="9144000" cy="0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/>
          <p:cNvSpPr txBox="1"/>
          <p:nvPr/>
        </p:nvSpPr>
        <p:spPr>
          <a:xfrm>
            <a:off x="2947672" y="59598"/>
            <a:ext cx="5836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&amp; COMMUNICATIONS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145749" y="1219200"/>
            <a:ext cx="4590193" cy="2770240"/>
          </a:xfrm>
          <a:prstGeom prst="homePlate">
            <a:avLst>
              <a:gd name="adj" fmla="val 1091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23493" y="1219201"/>
            <a:ext cx="4461458" cy="2770239"/>
            <a:chOff x="4419600" y="990600"/>
            <a:chExt cx="4419600" cy="56388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419603" y="990600"/>
              <a:ext cx="298112" cy="281939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419603" y="3809999"/>
              <a:ext cx="298112" cy="281940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419600" y="6629400"/>
              <a:ext cx="44196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8839200" y="990600"/>
              <a:ext cx="0" cy="56388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419600" y="990600"/>
              <a:ext cx="44196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818409" y="1168986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90409" y="116206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398" y="790520"/>
            <a:ext cx="2973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8562" y="1676400"/>
            <a:ext cx="401483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EU Delegation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EuroCham Vietnam</a:t>
            </a:r>
            <a:endParaRPr lang="en-US" sz="16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VIETRADE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PC HCM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SBA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GERMAN HOUSE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CEE’s Embassies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HAWEE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Advantage Austria</a:t>
            </a:r>
          </a:p>
          <a:p>
            <a:pPr algn="just"/>
            <a:endParaRPr lang="en-US" sz="16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16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4881625" y="1676400"/>
            <a:ext cx="401483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EU Delegation- EVBN</a:t>
            </a:r>
            <a:endParaRPr lang="en-US" sz="16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EuroCham Vietnam</a:t>
            </a:r>
            <a:endParaRPr lang="en-US" sz="16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VIETRADE (Sign MoU)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VCCI HCM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SBA (Sign MoU)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GERMAN HOUSE (Sponsorship)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CEE’s Embassies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Department of foreign affairs of provinces (MOFA) (Sign MoU)</a:t>
            </a:r>
          </a:p>
          <a:p>
            <a:pPr algn="just"/>
            <a:endParaRPr lang="en-US" sz="1600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16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76200" y="4072587"/>
            <a:ext cx="2692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145749" y="4522839"/>
            <a:ext cx="4590193" cy="2202426"/>
          </a:xfrm>
          <a:prstGeom prst="homePlate">
            <a:avLst>
              <a:gd name="adj" fmla="val 1404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4523493" y="4522840"/>
            <a:ext cx="4461458" cy="2202425"/>
            <a:chOff x="4419600" y="990600"/>
            <a:chExt cx="4419600" cy="56388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4419603" y="990600"/>
              <a:ext cx="298112" cy="281939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4419603" y="3809999"/>
              <a:ext cx="298112" cy="281940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4419600" y="6629400"/>
              <a:ext cx="44196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8839200" y="990600"/>
              <a:ext cx="0" cy="56388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419600" y="990600"/>
              <a:ext cx="44196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271723" y="4645950"/>
            <a:ext cx="4014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WEBSITE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LINKEDIN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FACEBOOK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NEWSLETTER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81624" y="4628744"/>
            <a:ext cx="40148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WEBSITE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LINKEDIN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FACEBOOK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NEWSLETTER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1600" dirty="0" smtClean="0"/>
              <a:t>Increasing visibility by focusing more on PAID MEDIA (advertisement, article, etc.) and EARNED MEDIA (mentions, share, posts) </a:t>
            </a:r>
          </a:p>
        </p:txBody>
      </p:sp>
    </p:spTree>
    <p:extLst>
      <p:ext uri="{BB962C8B-B14F-4D97-AF65-F5344CB8AC3E}">
        <p14:creationId xmlns:p14="http://schemas.microsoft.com/office/powerpoint/2010/main" val="410858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59598"/>
            <a:ext cx="9144000" cy="626202"/>
            <a:chOff x="0" y="59598"/>
            <a:chExt cx="9144000" cy="6262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98" y="59598"/>
              <a:ext cx="2802811" cy="550002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0" y="609600"/>
              <a:ext cx="9144000" cy="76200"/>
              <a:chOff x="0" y="152400"/>
              <a:chExt cx="9144000" cy="7620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0" y="228600"/>
                <a:ext cx="9144000" cy="0"/>
              </a:xfrm>
              <a:prstGeom prst="line">
                <a:avLst/>
              </a:prstGeom>
              <a:ln w="762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0" y="152400"/>
                <a:ext cx="9144000" cy="0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/>
          <p:cNvSpPr txBox="1"/>
          <p:nvPr/>
        </p:nvSpPr>
        <p:spPr>
          <a:xfrm>
            <a:off x="3886200" y="63761"/>
            <a:ext cx="3137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CEEC’s ACTIVITIES 2016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15113"/>
            <a:ext cx="8763000" cy="61428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00400" y="1295400"/>
            <a:ext cx="228600" cy="152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81800" y="2057400"/>
            <a:ext cx="20104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Feb, 04</a:t>
            </a:r>
            <a:r>
              <a:rPr lang="en-US" sz="1100" baseline="30000" dirty="0" smtClean="0"/>
              <a:t>th</a:t>
            </a:r>
            <a:r>
              <a:rPr lang="en-US" sz="1100" dirty="0" smtClean="0"/>
              <a:t>: MoU signing with SBA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6781799" y="2217517"/>
            <a:ext cx="20088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Bi-Monthly Share &amp; L(Earn): </a:t>
            </a:r>
            <a:r>
              <a:rPr lang="en-US" sz="1100" dirty="0" err="1" smtClean="0"/>
              <a:t>tbd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6781799" y="2386898"/>
            <a:ext cx="19944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Mar, 10</a:t>
            </a:r>
            <a:r>
              <a:rPr lang="en-US" sz="1100" baseline="30000" dirty="0" smtClean="0"/>
              <a:t>th</a:t>
            </a:r>
            <a:r>
              <a:rPr lang="en-US" sz="1100" dirty="0" smtClean="0"/>
              <a:t>: Networking with SBA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6781800" y="2547015"/>
            <a:ext cx="2098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EuroCham’s</a:t>
            </a:r>
            <a:r>
              <a:rPr lang="en-US" sz="1100" dirty="0" smtClean="0"/>
              <a:t> </a:t>
            </a:r>
            <a:r>
              <a:rPr lang="en-US" sz="1100" dirty="0" err="1" smtClean="0"/>
              <a:t>Netplus</a:t>
            </a:r>
            <a:r>
              <a:rPr lang="en-US" sz="1100" dirty="0" smtClean="0"/>
              <a:t> by CEEC: </a:t>
            </a:r>
            <a:r>
              <a:rPr lang="en-US" sz="1100" dirty="0" err="1" smtClean="0"/>
              <a:t>tbd</a:t>
            </a:r>
            <a:endParaRPr lang="en-US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6789011" y="2716396"/>
            <a:ext cx="19143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EuroCham’s</a:t>
            </a:r>
            <a:r>
              <a:rPr lang="en-US" sz="1100" dirty="0" smtClean="0"/>
              <a:t> Food Festival: </a:t>
            </a:r>
            <a:r>
              <a:rPr lang="en-US" sz="1100" dirty="0" err="1" smtClean="0"/>
              <a:t>tbd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7136862" y="3036630"/>
            <a:ext cx="12186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en-US" dirty="0"/>
              <a:t>To be continued...</a:t>
            </a:r>
          </a:p>
        </p:txBody>
      </p:sp>
    </p:spTree>
    <p:extLst>
      <p:ext uri="{BB962C8B-B14F-4D97-AF65-F5344CB8AC3E}">
        <p14:creationId xmlns:p14="http://schemas.microsoft.com/office/powerpoint/2010/main" val="238426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59598"/>
            <a:ext cx="9144000" cy="626202"/>
            <a:chOff x="0" y="59598"/>
            <a:chExt cx="9144000" cy="6262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98" y="59598"/>
              <a:ext cx="2802811" cy="550002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0" y="609600"/>
              <a:ext cx="9144000" cy="76200"/>
              <a:chOff x="0" y="152400"/>
              <a:chExt cx="9144000" cy="7620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0" y="228600"/>
                <a:ext cx="9144000" cy="0"/>
              </a:xfrm>
              <a:prstGeom prst="line">
                <a:avLst/>
              </a:prstGeom>
              <a:ln w="762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0" y="152400"/>
                <a:ext cx="9144000" cy="0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/>
          <p:cNvSpPr txBox="1"/>
          <p:nvPr/>
        </p:nvSpPr>
        <p:spPr>
          <a:xfrm>
            <a:off x="3810000" y="72989"/>
            <a:ext cx="4046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EUROCHAM’s ACTIVITIES 2016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403203"/>
              </p:ext>
            </p:extLst>
          </p:nvPr>
        </p:nvGraphicFramePr>
        <p:xfrm>
          <a:off x="228601" y="762000"/>
          <a:ext cx="8500534" cy="2811850"/>
        </p:xfrm>
        <a:graphic>
          <a:graphicData uri="http://schemas.openxmlformats.org/drawingml/2006/table">
            <a:tbl>
              <a:tblPr/>
              <a:tblGrid>
                <a:gridCol w="683078"/>
                <a:gridCol w="1219698"/>
                <a:gridCol w="1237082"/>
                <a:gridCol w="1340169"/>
                <a:gridCol w="1340169"/>
                <a:gridCol w="1340169"/>
                <a:gridCol w="1340169"/>
              </a:tblGrid>
              <a:tr h="1930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latin typeface="Calibri" pitchFamily="34" charset="0"/>
                        </a:rPr>
                        <a:t>HCMC</a:t>
                      </a: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latin typeface="Calibri" pitchFamily="34" charset="0"/>
                        </a:rPr>
                        <a:t>Jan</a:t>
                      </a:r>
                      <a:endParaRPr lang="en-US" sz="700" b="1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latin typeface="Calibri" pitchFamily="34" charset="0"/>
                        </a:rPr>
                        <a:t>Feb</a:t>
                      </a:r>
                      <a:endParaRPr lang="en-US" sz="700" b="1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latin typeface="Calibri" pitchFamily="34" charset="0"/>
                        </a:rPr>
                        <a:t>Mar</a:t>
                      </a:r>
                      <a:endParaRPr lang="en-US" sz="700" b="1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latin typeface="Calibri" pitchFamily="34" charset="0"/>
                        </a:rPr>
                        <a:t>Apr</a:t>
                      </a:r>
                      <a:endParaRPr lang="en-US" sz="700" b="1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smtClean="0">
                          <a:latin typeface="Calibri" pitchFamily="34" charset="0"/>
                        </a:rPr>
                        <a:t>May</a:t>
                      </a:r>
                      <a:endParaRPr lang="en-US" sz="700" b="1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latin typeface="Calibri" pitchFamily="34" charset="0"/>
                        </a:rPr>
                        <a:t>Jun</a:t>
                      </a:r>
                      <a:endParaRPr lang="en-US" sz="700" b="1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9487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700" b="1" i="1" u="none" strike="noStrike" dirty="0">
                          <a:latin typeface="Calibri" pitchFamily="34" charset="0"/>
                        </a:rPr>
                        <a:t>Business</a:t>
                      </a:r>
                    </a:p>
                  </a:txBody>
                  <a:tcPr marL="9071" marR="9071" marT="8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Vietnam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Biz Outlook under new leadership of Vietnam </a:t>
                      </a:r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Enterprise Risk Management (ERM), an update on what companies are doing in Vietnam</a:t>
                      </a:r>
                      <a:endParaRPr lang="en-US" sz="700" b="0" i="0" u="none" strike="noStrike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10.30: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AGM</a:t>
                      </a:r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 smtClean="0">
                          <a:latin typeface="Calibri" pitchFamily="34" charset="0"/>
                        </a:rPr>
                        <a:t>Cambo</a:t>
                      </a:r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-Laos-Myanmar-Vietnam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 – Market update</a:t>
                      </a:r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KPMG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Annual Tax Update</a:t>
                      </a:r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M&amp;A and Capital Market:</a:t>
                      </a:r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9865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Tax Dialogue 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with HCM </a:t>
                      </a:r>
                      <a:r>
                        <a:rPr lang="en-US" sz="700" b="0" i="0" u="none" strike="noStrike" baseline="0" dirty="0" err="1" smtClean="0">
                          <a:latin typeface="Calibri" pitchFamily="34" charset="0"/>
                        </a:rPr>
                        <a:t>Dept</a:t>
                      </a:r>
                      <a:endParaRPr lang="en-US" sz="700" b="0" i="0" u="none" strike="noStrike" dirty="0" smtClean="0">
                        <a:latin typeface="Calibri" pitchFamily="34" charset="0"/>
                      </a:endParaRPr>
                    </a:p>
                    <a:p>
                      <a:pPr algn="l" fontAlgn="ctr"/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- 08.03 Climate change and woman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leadership (with Mary Robinson)</a:t>
                      </a:r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Vietnam Transfer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Pricing Update</a:t>
                      </a:r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SC Mid-year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review</a:t>
                      </a:r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12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700" b="1" i="1" u="none" strike="noStrike" dirty="0">
                          <a:latin typeface="Calibri" pitchFamily="34" charset="0"/>
                        </a:rPr>
                        <a:t>Advocacy</a:t>
                      </a:r>
                    </a:p>
                  </a:txBody>
                  <a:tcPr marL="9071" marR="9071" marT="8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smtClean="0">
                          <a:latin typeface="Calibri" pitchFamily="34" charset="0"/>
                        </a:rPr>
                        <a:t>13 or 27.01: Whitebook</a:t>
                      </a:r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 launch</a:t>
                      </a:r>
                    </a:p>
                  </a:txBody>
                  <a:tcPr marL="9071" marR="9071" marT="8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New Work Permit Degree  briefing</a:t>
                      </a:r>
                      <a:endParaRPr lang="en-US" sz="700" b="0" i="0" u="none" strike="noStrike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26.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04: </a:t>
                      </a:r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IPR breakfast briefing</a:t>
                      </a:r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Dialogue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with MPI</a:t>
                      </a:r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9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05.01: Media training for in-house (cancelled)</a:t>
                      </a:r>
                      <a:endParaRPr lang="en-US" sz="700" b="0" i="0" u="none" strike="noStrike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Meeting with National Financial Supervisory Committee Chairman</a:t>
                      </a: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FTA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technical seminar (topic to be defined)</a:t>
                      </a:r>
                      <a:endParaRPr lang="en-US" sz="700" b="0" i="0" u="none" strike="noStrike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algn="l" fontAlgn="ctr"/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FTA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technical seminar (topic to be defined)</a:t>
                      </a:r>
                      <a:endParaRPr lang="en-US" sz="700" b="0" i="0" u="none" strike="noStrike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1" u="none" strike="noStrike" dirty="0" smtClean="0">
                          <a:latin typeface="Calibri" pitchFamily="34" charset="0"/>
                        </a:rPr>
                        <a:t>Training</a:t>
                      </a:r>
                      <a:endParaRPr lang="en-US" sz="700" b="1" i="1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Business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skill-</a:t>
                      </a:r>
                      <a:r>
                        <a:rPr lang="en-US" sz="700" b="0" i="0" u="none" strike="noStrike" baseline="0" dirty="0" err="1" smtClean="0">
                          <a:latin typeface="Calibri" pitchFamily="34" charset="0"/>
                        </a:rPr>
                        <a:t>tbd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(Finance for non-Finance)</a:t>
                      </a:r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Business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skill-</a:t>
                      </a:r>
                      <a:r>
                        <a:rPr lang="en-US" sz="700" b="0" i="0" u="none" strike="noStrike" baseline="0" dirty="0" err="1" smtClean="0">
                          <a:latin typeface="Calibri" pitchFamily="34" charset="0"/>
                        </a:rPr>
                        <a:t>tbd</a:t>
                      </a:r>
                      <a:endParaRPr lang="en-US" sz="700" b="0" i="0" u="none" strike="noStrike" dirty="0" smtClean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0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1" u="none" strike="noStrike" dirty="0">
                          <a:latin typeface="Calibri" pitchFamily="34" charset="0"/>
                        </a:rPr>
                        <a:t>Social</a:t>
                      </a:r>
                    </a:p>
                  </a:txBody>
                  <a:tcPr marL="9071" marR="9071" marT="8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 smtClean="0">
                          <a:latin typeface="Calibri" pitchFamily="34" charset="0"/>
                        </a:rPr>
                        <a:t>NetPlus</a:t>
                      </a:r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 by GBA</a:t>
                      </a:r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>
                          <a:latin typeface="Calibri" pitchFamily="34" charset="0"/>
                        </a:rPr>
                        <a:t> </a:t>
                      </a:r>
                      <a:r>
                        <a:rPr lang="en-US" sz="700" b="0" i="0" u="none" strike="noStrike" dirty="0" err="1" smtClean="0">
                          <a:latin typeface="Calibri" pitchFamily="34" charset="0"/>
                        </a:rPr>
                        <a:t>NetPlus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by </a:t>
                      </a:r>
                      <a:r>
                        <a:rPr lang="en-US" sz="700" b="0" i="0" u="none" strike="noStrike" baseline="0" dirty="0" err="1" smtClean="0">
                          <a:latin typeface="Calibri" pitchFamily="34" charset="0"/>
                        </a:rPr>
                        <a:t>BeLuxCham</a:t>
                      </a:r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smtClean="0">
                          <a:latin typeface="Calibri" pitchFamily="34" charset="0"/>
                        </a:rPr>
                        <a:t>NetPlus by ICham</a:t>
                      </a:r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19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1" u="none" strike="noStrike" baseline="0" dirty="0" smtClean="0">
                          <a:latin typeface="Calibri" pitchFamily="34" charset="0"/>
                        </a:rPr>
                        <a:t>Incoming missions / Province visit/Others</a:t>
                      </a:r>
                      <a:endParaRPr lang="en-US" sz="700" b="1" i="1" u="none" strike="noStrike" dirty="0" smtClean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20.01: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Orientation Night</a:t>
                      </a:r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Tx/>
                        <a:buNone/>
                      </a:pPr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18.05: Orientation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Night</a:t>
                      </a:r>
                      <a:endParaRPr lang="en-US" sz="700" b="0" i="0" u="none" strike="noStrike" dirty="0" smtClean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8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1" u="none" strike="noStrike" dirty="0" smtClean="0">
                          <a:latin typeface="Calibri" pitchFamily="34" charset="0"/>
                        </a:rPr>
                        <a:t>Europe/Intl</a:t>
                      </a:r>
                      <a:r>
                        <a:rPr lang="en-US" sz="700" b="1" i="1" u="none" strike="noStrike" baseline="0" dirty="0" smtClean="0">
                          <a:latin typeface="Calibri" pitchFamily="34" charset="0"/>
                        </a:rPr>
                        <a:t> trips</a:t>
                      </a:r>
                      <a:endParaRPr lang="en-US" sz="700" b="1" i="1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11-22.01: IT mission (EVBN)</a:t>
                      </a:r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15-18.03: Agro mission (EVBN)</a:t>
                      </a:r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fontAlgn="ctr">
                        <a:buFontTx/>
                        <a:buNone/>
                      </a:pPr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20-22.05: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EBO meeting</a:t>
                      </a:r>
                    </a:p>
                    <a:p>
                      <a:pPr marL="0" indent="0" algn="l" fontAlgn="ctr">
                        <a:buFontTx/>
                        <a:buNone/>
                      </a:pPr>
                      <a:r>
                        <a:rPr lang="en-US" sz="700" b="0" i="0" u="none" strike="noStrike" dirty="0" err="1" smtClean="0">
                          <a:latin typeface="Calibri" pitchFamily="34" charset="0"/>
                        </a:rPr>
                        <a:t>Tbc</a:t>
                      </a:r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: MNC-SME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match-making (EVBN)</a:t>
                      </a:r>
                      <a:endParaRPr lang="en-US" sz="700" b="0" i="0" u="none" strike="noStrike" dirty="0" smtClean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149588"/>
              </p:ext>
            </p:extLst>
          </p:nvPr>
        </p:nvGraphicFramePr>
        <p:xfrm>
          <a:off x="228600" y="3603520"/>
          <a:ext cx="8500534" cy="3254480"/>
        </p:xfrm>
        <a:graphic>
          <a:graphicData uri="http://schemas.openxmlformats.org/drawingml/2006/table">
            <a:tbl>
              <a:tblPr/>
              <a:tblGrid>
                <a:gridCol w="683078"/>
                <a:gridCol w="1231876"/>
                <a:gridCol w="1248908"/>
                <a:gridCol w="1334168"/>
                <a:gridCol w="1334168"/>
                <a:gridCol w="1334168"/>
                <a:gridCol w="1334168"/>
              </a:tblGrid>
              <a:tr h="1930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HANOI</a:t>
                      </a:r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latin typeface="Calibri" pitchFamily="34" charset="0"/>
                        </a:rPr>
                        <a:t>Jan</a:t>
                      </a:r>
                      <a:endParaRPr lang="en-US" sz="700" b="1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latin typeface="Calibri" pitchFamily="34" charset="0"/>
                        </a:rPr>
                        <a:t>Feb</a:t>
                      </a:r>
                      <a:endParaRPr lang="en-US" sz="700" b="1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Mar</a:t>
                      </a:r>
                      <a:endParaRPr lang="en-US" sz="700" b="1" i="0" u="none" strike="noStrike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latin typeface="Calibri" pitchFamily="34" charset="0"/>
                        </a:rPr>
                        <a:t>Apr</a:t>
                      </a:r>
                      <a:endParaRPr lang="en-US" sz="700" b="1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latin typeface="Calibri" pitchFamily="34" charset="0"/>
                        </a:rPr>
                        <a:t>May</a:t>
                      </a:r>
                      <a:endParaRPr lang="en-US" sz="700" b="1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latin typeface="Calibri" pitchFamily="34" charset="0"/>
                        </a:rPr>
                        <a:t>Jun</a:t>
                      </a:r>
                      <a:endParaRPr lang="en-US" sz="700" b="1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9189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700" b="1" i="1" u="none" strike="noStrike" dirty="0">
                          <a:latin typeface="Calibri" pitchFamily="34" charset="0"/>
                        </a:rPr>
                        <a:t>Business</a:t>
                      </a:r>
                    </a:p>
                  </a:txBody>
                  <a:tcPr marL="9071" marR="9071" marT="8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Vietnam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Biz Outlook under new leadership of Vietnam</a:t>
                      </a:r>
                      <a:endParaRPr lang="en-US" sz="700" b="0" i="0" u="none" strike="noStrike" dirty="0" smtClean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 Vietnam’s Monetary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Policy: Any Updates? </a:t>
                      </a:r>
                      <a:endParaRPr lang="en-US" sz="700" b="0" i="0" u="none" strike="noStrike" dirty="0" smtClean="0">
                        <a:latin typeface="Calibri" pitchFamily="34" charset="0"/>
                      </a:endParaRPr>
                    </a:p>
                    <a:p>
                      <a:pPr algn="l" fontAlgn="ctr"/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10.03: AGM</a:t>
                      </a:r>
                      <a:endParaRPr lang="en-US" sz="700" b="0" i="0" u="none" strike="noStrike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err="1" smtClean="0">
                          <a:latin typeface="Calibri" pitchFamily="34" charset="0"/>
                        </a:rPr>
                        <a:t>Cambo</a:t>
                      </a:r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-Laos-Myanmar-Vietnam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event – Market update</a:t>
                      </a: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smtClean="0">
                          <a:latin typeface="Calibri" pitchFamily="34" charset="0"/>
                        </a:rPr>
                        <a:t>KPMG</a:t>
                      </a:r>
                      <a:r>
                        <a:rPr lang="en-US" sz="700" b="0" i="0" u="none" strike="noStrike" baseline="0" smtClean="0">
                          <a:latin typeface="Calibri" pitchFamily="34" charset="0"/>
                        </a:rPr>
                        <a:t> Annual Tax Update</a:t>
                      </a:r>
                      <a:endParaRPr lang="en-US" sz="700" b="0" i="0" u="none" strike="noStrike" smtClean="0">
                        <a:latin typeface="Calibri" pitchFamily="34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M&amp;A and Capital Market:</a:t>
                      </a: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8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fontAlgn="ctr">
                        <a:buFontTx/>
                        <a:buNone/>
                      </a:pPr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TPP and FTA: Comparison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– Preparation</a:t>
                      </a:r>
                    </a:p>
                    <a:p>
                      <a:pPr marL="171450" indent="-171450" algn="l" fontAlgn="ctr">
                        <a:buFontTx/>
                        <a:buChar char="-"/>
                      </a:pPr>
                      <a:endParaRPr lang="en-US" sz="700" b="0" i="0" u="none" strike="noStrike" baseline="0" dirty="0" smtClean="0">
                        <a:latin typeface="Calibri" pitchFamily="34" charset="0"/>
                      </a:endParaRPr>
                    </a:p>
                    <a:p>
                      <a:pPr algn="l" fontAlgn="ctr"/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Procurement Law and its new impact on businesses</a:t>
                      </a:r>
                      <a:endParaRPr lang="en-US" sz="700" b="0" i="0" u="none" strike="noStrike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IPR breakfast briefing</a:t>
                      </a: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Vietnam Transfer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Pricing Update</a:t>
                      </a:r>
                      <a:endParaRPr lang="en-US" sz="700" b="0" i="0" u="none" strike="noStrike" dirty="0" smtClean="0">
                        <a:latin typeface="Calibri" pitchFamily="34" charset="0"/>
                      </a:endParaRPr>
                    </a:p>
                    <a:p>
                      <a:pPr algn="l" fontAlgn="ctr"/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Vietnam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Economic: Half Year Review</a:t>
                      </a:r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61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700" b="1" i="1" u="none" strike="noStrike" dirty="0">
                          <a:latin typeface="Calibri" pitchFamily="34" charset="0"/>
                        </a:rPr>
                        <a:t>Advocacy</a:t>
                      </a:r>
                    </a:p>
                  </a:txBody>
                  <a:tcPr marL="9071" marR="9071" marT="8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13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or 26. 01: </a:t>
                      </a:r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700" b="0" i="0" u="none" strike="noStrike" dirty="0" err="1" smtClean="0">
                          <a:latin typeface="Calibri" pitchFamily="34" charset="0"/>
                        </a:rPr>
                        <a:t>Whitebook</a:t>
                      </a:r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 launch </a:t>
                      </a:r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New Work permit Degree briefing</a:t>
                      </a:r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VBF Mid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term </a:t>
                      </a:r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6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04.01: Journalist workshop (cancelled)</a:t>
                      </a:r>
                    </a:p>
                    <a:p>
                      <a:pPr marL="0" marR="0" indent="0" algn="l" defTabSz="59865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03.01: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Media training for in-house (cancelled)</a:t>
                      </a:r>
                      <a:endParaRPr lang="en-US" sz="700" b="0" i="0" u="none" strike="noStrike" dirty="0" smtClean="0">
                        <a:latin typeface="Calibri" pitchFamily="34" charset="0"/>
                      </a:endParaRPr>
                    </a:p>
                    <a:p>
                      <a:pPr algn="l" fontAlgn="ctr"/>
                      <a:endParaRPr lang="en-US" sz="700" b="0" i="0" u="none" strike="noStrike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FTA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technical seminar (topic to be defined)</a:t>
                      </a:r>
                      <a:endParaRPr lang="en-US" sz="700" b="0" i="0" u="none" strike="noStrike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algn="l" fontAlgn="ctr"/>
                      <a:endParaRPr lang="en-US" sz="700" b="0" i="0" u="none" strike="noStrike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9865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Special</a:t>
                      </a:r>
                      <a:r>
                        <a:rPr lang="en-US" sz="700" b="0" i="0" u="none" strike="noStrike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dialogue with Key Ministries + SC presentation (</a:t>
                      </a:r>
                      <a:r>
                        <a:rPr lang="en-US" sz="700" b="0" i="1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Dialogue with</a:t>
                      </a:r>
                      <a:r>
                        <a:rPr lang="en-US" sz="700" b="0" i="1" u="none" strike="noStrike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DPM</a:t>
                      </a:r>
                      <a:r>
                        <a:rPr lang="en-US" sz="700" b="0" i="1" u="none" strike="noStrike" kern="1200" baseline="0" dirty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US" sz="700" b="0" i="1" u="none" strike="noStrike" dirty="0" smtClean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FTA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technical seminar (topic to be defined)</a:t>
                      </a:r>
                      <a:endParaRPr lang="en-US" sz="700" b="0" i="0" u="none" strike="noStrike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Special</a:t>
                      </a:r>
                      <a:r>
                        <a:rPr lang="en-US" sz="700" b="0" i="0" u="none" strike="noStrike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dialogue with Key Ministries + SC presentation (</a:t>
                      </a:r>
                      <a:r>
                        <a:rPr lang="en-US" sz="700" b="0" i="1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Dialogue</a:t>
                      </a:r>
                      <a:r>
                        <a:rPr lang="en-US" sz="700" b="0" i="1" u="none" strike="noStrike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with MPI)</a:t>
                      </a:r>
                      <a:endParaRPr lang="en-US" sz="700" b="0" i="1" u="none" strike="noStrike" kern="1200" dirty="0" smtClean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FTA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technical seminar (topic to be defined)</a:t>
                      </a:r>
                      <a:endParaRPr lang="en-US" sz="700" b="0" i="0" u="none" strike="noStrike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77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1" u="none" strike="noStrike" dirty="0" smtClean="0">
                          <a:latin typeface="Calibri" pitchFamily="34" charset="0"/>
                        </a:rPr>
                        <a:t>Training</a:t>
                      </a:r>
                      <a:endParaRPr lang="en-US" sz="700" b="1" i="1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1" i="1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Business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skill-</a:t>
                      </a:r>
                      <a:r>
                        <a:rPr lang="en-US" sz="700" b="0" i="0" u="none" strike="noStrike" baseline="0" dirty="0" err="1" smtClean="0">
                          <a:latin typeface="Calibri" pitchFamily="34" charset="0"/>
                        </a:rPr>
                        <a:t>tbd</a:t>
                      </a:r>
                      <a:endParaRPr lang="en-US" sz="700" b="0" i="0" u="none" strike="noStrike" dirty="0" smtClean="0">
                        <a:latin typeface="Calibri" pitchFamily="34" charset="0"/>
                      </a:endParaRPr>
                    </a:p>
                    <a:p>
                      <a:pPr algn="l" fontAlgn="ctr"/>
                      <a:endParaRPr lang="en-US" sz="700" b="1" i="1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Business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skill-</a:t>
                      </a:r>
                      <a:r>
                        <a:rPr lang="en-US" sz="700" b="0" i="0" u="none" strike="noStrike" baseline="0" dirty="0" err="1" smtClean="0">
                          <a:latin typeface="Calibri" pitchFamily="34" charset="0"/>
                        </a:rPr>
                        <a:t>tbd</a:t>
                      </a:r>
                      <a:endParaRPr lang="en-US" sz="700" b="0" i="0" u="none" strike="noStrike" dirty="0" smtClean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9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1" u="none" strike="noStrike" dirty="0">
                          <a:latin typeface="Calibri" pitchFamily="34" charset="0"/>
                        </a:rPr>
                        <a:t>Social</a:t>
                      </a:r>
                    </a:p>
                  </a:txBody>
                  <a:tcPr marL="9071" marR="9071" marT="8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Co-Chamber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Monthly Networking </a:t>
                      </a:r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Co-Chamber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Monthly Networking </a:t>
                      </a:r>
                      <a:endParaRPr lang="en-US" sz="700" b="0" i="0" u="none" strike="noStrike" dirty="0" smtClean="0">
                        <a:latin typeface="Calibri" pitchFamily="34" charset="0"/>
                      </a:endParaRPr>
                    </a:p>
                    <a:p>
                      <a:pPr algn="l" fontAlgn="ctr"/>
                      <a:endParaRPr lang="en-US" sz="700" b="1" i="1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Co-Chamber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Monthly Networking</a:t>
                      </a:r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Co-Chamber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Monthly Networking </a:t>
                      </a:r>
                      <a:endParaRPr lang="en-US" sz="700" b="0" i="0" u="none" strike="noStrike" dirty="0" smtClean="0">
                        <a:latin typeface="Calibri" pitchFamily="34" charset="0"/>
                      </a:endParaRPr>
                    </a:p>
                    <a:p>
                      <a:pPr algn="l" fontAlgn="ctr"/>
                      <a:endParaRPr lang="en-US" sz="700" b="1" i="1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Co-Chamber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Monthly Networking</a:t>
                      </a:r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Co-Chamber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Monthly Networking </a:t>
                      </a:r>
                      <a:endParaRPr lang="en-US" sz="700" b="0" i="0" u="none" strike="noStrike" dirty="0" smtClean="0">
                        <a:latin typeface="Calibri" pitchFamily="34" charset="0"/>
                      </a:endParaRPr>
                    </a:p>
                    <a:p>
                      <a:pPr algn="l" fontAlgn="ctr"/>
                      <a:endParaRPr lang="en-US" sz="700" b="1" i="1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19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1" u="none" strike="noStrike" baseline="0" dirty="0" smtClean="0">
                          <a:latin typeface="Calibri" pitchFamily="34" charset="0"/>
                        </a:rPr>
                        <a:t>Incoming missions / Province visit/Others</a:t>
                      </a:r>
                      <a:endParaRPr lang="en-US" sz="700" b="1" i="1" u="none" strike="noStrike" dirty="0" smtClean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 smtClean="0">
                          <a:latin typeface="Calibri" pitchFamily="34" charset="0"/>
                        </a:rPr>
                        <a:t>Tbc</a:t>
                      </a:r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: Orientation Night</a:t>
                      </a:r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1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1" u="none" strike="noStrike" dirty="0" smtClean="0">
                          <a:latin typeface="Calibri" pitchFamily="34" charset="0"/>
                        </a:rPr>
                        <a:t>Europe/Intl trip</a:t>
                      </a:r>
                      <a:endParaRPr lang="en-US" sz="700" b="1" i="1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11-22.01: IT mission (EVBN)</a:t>
                      </a: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15-18.03: Argo mission (EVBN)</a:t>
                      </a: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21 or 28.05: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Food Festival</a:t>
                      </a:r>
                    </a:p>
                    <a:p>
                      <a:pPr algn="l" fontAlgn="ctr"/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86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59598"/>
            <a:ext cx="9144000" cy="626202"/>
            <a:chOff x="0" y="59598"/>
            <a:chExt cx="9144000" cy="6262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98" y="59598"/>
              <a:ext cx="2802811" cy="550002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0" y="609600"/>
              <a:ext cx="9144000" cy="76200"/>
              <a:chOff x="0" y="152400"/>
              <a:chExt cx="9144000" cy="7620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0" y="228600"/>
                <a:ext cx="9144000" cy="0"/>
              </a:xfrm>
              <a:prstGeom prst="line">
                <a:avLst/>
              </a:prstGeom>
              <a:ln w="762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0" y="152400"/>
                <a:ext cx="9144000" cy="0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/>
          <p:cNvSpPr txBox="1"/>
          <p:nvPr/>
        </p:nvSpPr>
        <p:spPr>
          <a:xfrm>
            <a:off x="3810000" y="72989"/>
            <a:ext cx="4046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EUROCHAM’s ACTIVITIES 2016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83810"/>
              </p:ext>
            </p:extLst>
          </p:nvPr>
        </p:nvGraphicFramePr>
        <p:xfrm>
          <a:off x="415411" y="789039"/>
          <a:ext cx="7910052" cy="2647903"/>
        </p:xfrm>
        <a:graphic>
          <a:graphicData uri="http://schemas.openxmlformats.org/drawingml/2006/table">
            <a:tbl>
              <a:tblPr/>
              <a:tblGrid>
                <a:gridCol w="635628"/>
                <a:gridCol w="1134973"/>
                <a:gridCol w="1151147"/>
                <a:gridCol w="1247076"/>
                <a:gridCol w="1247076"/>
                <a:gridCol w="1247076"/>
                <a:gridCol w="1247076"/>
              </a:tblGrid>
              <a:tr h="1636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latin typeface="Calibri" pitchFamily="34" charset="0"/>
                        </a:rPr>
                        <a:t>HCMC</a:t>
                      </a: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latin typeface="Calibri" pitchFamily="34" charset="0"/>
                        </a:rPr>
                        <a:t>Jul</a:t>
                      </a:r>
                      <a:endParaRPr lang="en-US" sz="800" b="1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latin typeface="Calibri" pitchFamily="34" charset="0"/>
                        </a:rPr>
                        <a:t>Aug</a:t>
                      </a:r>
                      <a:endParaRPr lang="en-US" sz="800" b="1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latin typeface="Calibri" pitchFamily="34" charset="0"/>
                        </a:rPr>
                        <a:t>Sep</a:t>
                      </a:r>
                      <a:endParaRPr lang="en-US" sz="800" b="1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latin typeface="Calibri" pitchFamily="34" charset="0"/>
                        </a:rPr>
                        <a:t>Oct</a:t>
                      </a:r>
                      <a:endParaRPr lang="en-US" sz="800" b="1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latin typeface="Calibri" pitchFamily="34" charset="0"/>
                        </a:rPr>
                        <a:t>Nov</a:t>
                      </a:r>
                      <a:endParaRPr lang="en-US" sz="800" b="1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latin typeface="Calibri" pitchFamily="34" charset="0"/>
                        </a:rPr>
                        <a:t>Dec</a:t>
                      </a:r>
                      <a:endParaRPr lang="en-US" sz="800" b="1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2511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b="1" i="1" u="none" strike="noStrike" dirty="0">
                          <a:latin typeface="Calibri" pitchFamily="34" charset="0"/>
                        </a:rPr>
                        <a:t>Business</a:t>
                      </a:r>
                    </a:p>
                  </a:txBody>
                  <a:tcPr marL="9071" marR="9071" marT="8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latin typeface="Calibri" pitchFamily="34" charset="0"/>
                        </a:rPr>
                        <a:t>Social</a:t>
                      </a:r>
                      <a:r>
                        <a:rPr lang="en-US" sz="800" b="0" i="0" u="none" strike="noStrike" baseline="0" dirty="0" smtClean="0">
                          <a:latin typeface="Calibri" pitchFamily="34" charset="0"/>
                        </a:rPr>
                        <a:t> media update</a:t>
                      </a:r>
                      <a:endParaRPr lang="en-US" sz="8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smtClean="0">
                          <a:latin typeface="Calibri" pitchFamily="34" charset="0"/>
                        </a:rPr>
                        <a:t>Retail Martket and Consumer Trends</a:t>
                      </a:r>
                      <a:endParaRPr lang="en-US" sz="8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smtClean="0">
                          <a:latin typeface="Calibri" pitchFamily="34" charset="0"/>
                        </a:rPr>
                        <a:t>Vietnam</a:t>
                      </a:r>
                      <a:r>
                        <a:rPr lang="en-US" sz="800" b="0" i="0" u="none" strike="noStrike" baseline="0" smtClean="0">
                          <a:latin typeface="Calibri" pitchFamily="34" charset="0"/>
                        </a:rPr>
                        <a:t> logistics market Update and Outlook</a:t>
                      </a:r>
                      <a:endParaRPr lang="en-US" sz="8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latin typeface="Calibri" pitchFamily="34" charset="0"/>
                        </a:rPr>
                        <a:t>Salary Survey</a:t>
                      </a:r>
                      <a:endParaRPr lang="en-US" sz="8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smtClean="0">
                          <a:latin typeface="Calibri" pitchFamily="34" charset="0"/>
                        </a:rPr>
                        <a:t>Real</a:t>
                      </a:r>
                      <a:r>
                        <a:rPr lang="en-US" sz="800" b="0" i="0" u="none" strike="noStrike" baseline="0" smtClean="0">
                          <a:latin typeface="Calibri" pitchFamily="34" charset="0"/>
                        </a:rPr>
                        <a:t> Estate Market and Investment Guide</a:t>
                      </a:r>
                      <a:endParaRPr lang="en-US" sz="8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smtClean="0">
                          <a:latin typeface="Calibri" pitchFamily="34" charset="0"/>
                        </a:rPr>
                        <a:t>SC  Review and Outlook </a:t>
                      </a:r>
                      <a:endParaRPr lang="en-US" sz="8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4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latin typeface="Calibri" pitchFamily="34" charset="0"/>
                        </a:rPr>
                        <a:t>Site Excursion</a:t>
                      </a:r>
                      <a:endParaRPr lang="en-US" sz="8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latin typeface="Calibri" pitchFamily="34" charset="0"/>
                        </a:rPr>
                        <a:t>Out-sourcing</a:t>
                      </a:r>
                      <a:r>
                        <a:rPr lang="en-US" sz="800" b="0" i="0" u="none" strike="noStrike" baseline="0" dirty="0" smtClean="0">
                          <a:latin typeface="Calibri" pitchFamily="34" charset="0"/>
                        </a:rPr>
                        <a:t> topic</a:t>
                      </a:r>
                      <a:endParaRPr lang="en-US" sz="8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latin typeface="Calibri" pitchFamily="34" charset="0"/>
                        </a:rPr>
                        <a:t>Risk Management</a:t>
                      </a:r>
                      <a:endParaRPr lang="en-US" sz="8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61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b="1" i="1" u="none" strike="noStrike" dirty="0">
                          <a:latin typeface="Calibri" pitchFamily="34" charset="0"/>
                        </a:rPr>
                        <a:t>Advocacy</a:t>
                      </a:r>
                    </a:p>
                  </a:txBody>
                  <a:tcPr marL="9071" marR="9071" marT="8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latin typeface="Calibri" pitchFamily="34" charset="0"/>
                        </a:rPr>
                        <a:t>Customs</a:t>
                      </a:r>
                      <a:r>
                        <a:rPr lang="en-US" sz="800" b="0" i="0" u="none" strike="noStrike" baseline="0" dirty="0" smtClean="0">
                          <a:latin typeface="Calibri" pitchFamily="34" charset="0"/>
                        </a:rPr>
                        <a:t> Dialogue</a:t>
                      </a:r>
                      <a:endParaRPr lang="en-US" sz="8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latin typeface="Calibri" pitchFamily="34" charset="0"/>
                        </a:rPr>
                        <a:t>Meeting</a:t>
                      </a:r>
                      <a:r>
                        <a:rPr lang="en-US" sz="800" b="0" i="0" u="none" strike="noStrike" baseline="0" dirty="0" smtClean="0">
                          <a:latin typeface="Calibri" pitchFamily="34" charset="0"/>
                        </a:rPr>
                        <a:t> with HCMC PC leaders </a:t>
                      </a:r>
                      <a:endParaRPr lang="en-US" sz="8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latin typeface="Calibri" pitchFamily="34" charset="0"/>
                        </a:rPr>
                        <a:t>FTA</a:t>
                      </a:r>
                      <a:r>
                        <a:rPr lang="en-US" sz="800" b="0" i="0" u="none" strike="noStrike" baseline="0" dirty="0" smtClean="0">
                          <a:latin typeface="Calibri" pitchFamily="34" charset="0"/>
                        </a:rPr>
                        <a:t> technical seminar (topic to be defined)</a:t>
                      </a:r>
                      <a:endParaRPr lang="en-US" sz="800" b="0" i="0" u="none" strike="noStrike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latin typeface="Calibri" pitchFamily="34" charset="0"/>
                        </a:rPr>
                        <a:t>FTA</a:t>
                      </a:r>
                      <a:r>
                        <a:rPr lang="en-US" sz="800" b="0" i="0" u="none" strike="noStrike" baseline="0" dirty="0" smtClean="0">
                          <a:latin typeface="Calibri" pitchFamily="34" charset="0"/>
                        </a:rPr>
                        <a:t> technical seminar (topic to be defined)</a:t>
                      </a:r>
                      <a:endParaRPr lang="en-US" sz="800" b="0" i="0" u="none" strike="noStrike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latin typeface="Calibri" pitchFamily="34" charset="0"/>
                        </a:rPr>
                        <a:t>FTA</a:t>
                      </a:r>
                      <a:r>
                        <a:rPr lang="en-US" sz="800" b="0" i="0" u="none" strike="noStrike" baseline="0" dirty="0" smtClean="0">
                          <a:latin typeface="Calibri" pitchFamily="34" charset="0"/>
                        </a:rPr>
                        <a:t> technical seminar (topic to be defined)</a:t>
                      </a:r>
                      <a:endParaRPr lang="en-US" sz="800" b="0" i="0" u="none" strike="noStrike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1" u="none" strike="noStrike" dirty="0" smtClean="0">
                          <a:latin typeface="Calibri" pitchFamily="34" charset="0"/>
                        </a:rPr>
                        <a:t>Training</a:t>
                      </a:r>
                      <a:endParaRPr lang="en-US" sz="800" b="1" i="1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latin typeface="Calibri" pitchFamily="34" charset="0"/>
                        </a:rPr>
                        <a:t>Business</a:t>
                      </a:r>
                      <a:r>
                        <a:rPr lang="en-US" sz="800" b="0" i="0" u="none" strike="noStrike" baseline="0" dirty="0" smtClean="0">
                          <a:latin typeface="Calibri" pitchFamily="34" charset="0"/>
                        </a:rPr>
                        <a:t> skill-</a:t>
                      </a:r>
                      <a:r>
                        <a:rPr lang="en-US" sz="800" b="0" i="0" u="none" strike="noStrike" baseline="0" dirty="0" err="1" smtClean="0">
                          <a:latin typeface="Calibri" pitchFamily="34" charset="0"/>
                        </a:rPr>
                        <a:t>tbd</a:t>
                      </a:r>
                      <a:r>
                        <a:rPr lang="en-US" sz="800" b="0" i="0" u="none" strike="noStrike" baseline="0" dirty="0" smtClean="0">
                          <a:latin typeface="Calibri" pitchFamily="34" charset="0"/>
                        </a:rPr>
                        <a:t> (Sales &amp; Marketing)</a:t>
                      </a:r>
                      <a:endParaRPr lang="en-US" sz="800" b="0" i="0" u="none" strike="noStrike" dirty="0" smtClean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latin typeface="Calibri" pitchFamily="34" charset="0"/>
                        </a:rPr>
                        <a:t>Business</a:t>
                      </a:r>
                      <a:r>
                        <a:rPr lang="en-US" sz="800" b="0" i="0" u="none" strike="noStrike" baseline="0" dirty="0" smtClean="0">
                          <a:latin typeface="Calibri" pitchFamily="34" charset="0"/>
                        </a:rPr>
                        <a:t> skill-</a:t>
                      </a:r>
                      <a:r>
                        <a:rPr lang="en-US" sz="800" b="0" i="0" u="none" strike="noStrike" baseline="0" dirty="0" err="1" smtClean="0">
                          <a:latin typeface="Calibri" pitchFamily="34" charset="0"/>
                        </a:rPr>
                        <a:t>tbd</a:t>
                      </a:r>
                      <a:r>
                        <a:rPr lang="en-US" sz="800" b="0" i="0" u="none" strike="noStrike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800" b="0" i="0" u="none" strike="noStrike" baseline="0" smtClean="0">
                          <a:latin typeface="Calibri" pitchFamily="34" charset="0"/>
                        </a:rPr>
                        <a:t>(Franchising</a:t>
                      </a:r>
                      <a:r>
                        <a:rPr lang="en-US" sz="800" b="0" i="0" u="none" strike="noStrike" baseline="0" dirty="0" smtClean="0">
                          <a:latin typeface="Calibri" pitchFamily="34" charset="0"/>
                        </a:rPr>
                        <a:t>)</a:t>
                      </a:r>
                      <a:endParaRPr lang="en-US" sz="800" b="0" i="0" u="none" strike="noStrike" dirty="0" smtClean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latin typeface="Calibri" pitchFamily="34" charset="0"/>
                        </a:rPr>
                        <a:t>Business</a:t>
                      </a:r>
                      <a:r>
                        <a:rPr lang="en-US" sz="800" b="0" i="0" u="none" strike="noStrike" baseline="0" dirty="0" smtClean="0">
                          <a:latin typeface="Calibri" pitchFamily="34" charset="0"/>
                        </a:rPr>
                        <a:t> skill-</a:t>
                      </a:r>
                      <a:r>
                        <a:rPr lang="en-US" sz="800" b="0" i="0" u="none" strike="noStrike" baseline="0" dirty="0" err="1" smtClean="0">
                          <a:latin typeface="Calibri" pitchFamily="34" charset="0"/>
                        </a:rPr>
                        <a:t>tbd</a:t>
                      </a:r>
                      <a:endParaRPr lang="en-US" sz="800" b="0" i="0" u="none" strike="noStrike" dirty="0" smtClean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0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1" u="none" strike="noStrike" dirty="0">
                          <a:latin typeface="Calibri" pitchFamily="34" charset="0"/>
                        </a:rPr>
                        <a:t>Social</a:t>
                      </a:r>
                    </a:p>
                  </a:txBody>
                  <a:tcPr marL="9071" marR="9071" marT="8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 smtClean="0">
                          <a:latin typeface="Calibri" pitchFamily="34" charset="0"/>
                        </a:rPr>
                        <a:t>NetPlus</a:t>
                      </a:r>
                      <a:r>
                        <a:rPr lang="en-US" sz="800" b="0" i="0" u="none" strike="noStrike" dirty="0" smtClean="0">
                          <a:latin typeface="Calibri" pitchFamily="34" charset="0"/>
                        </a:rPr>
                        <a:t> by CCIFV</a:t>
                      </a:r>
                      <a:endParaRPr lang="en-US" sz="8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latin typeface="Calibri" pitchFamily="34" charset="0"/>
                        </a:rPr>
                        <a:t> </a:t>
                      </a:r>
                      <a:r>
                        <a:rPr lang="en-US" sz="800" b="0" i="0" u="none" strike="noStrike" dirty="0" err="1" smtClean="0">
                          <a:latin typeface="Calibri" pitchFamily="34" charset="0"/>
                        </a:rPr>
                        <a:t>NetPlus</a:t>
                      </a:r>
                      <a:r>
                        <a:rPr lang="en-US" sz="800" b="0" i="0" u="none" strike="noStrike" dirty="0" smtClean="0">
                          <a:latin typeface="Calibri" pitchFamily="34" charset="0"/>
                        </a:rPr>
                        <a:t> by CEEC</a:t>
                      </a:r>
                    </a:p>
                    <a:p>
                      <a:pPr algn="l" fontAlgn="ctr"/>
                      <a:endParaRPr lang="en-US" sz="8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smtClean="0">
                          <a:latin typeface="Calibri" pitchFamily="34" charset="0"/>
                        </a:rPr>
                        <a:t>NetPlus by DBAV</a:t>
                      </a:r>
                      <a:endParaRPr lang="en-US" sz="8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latin typeface="Calibri" pitchFamily="34" charset="0"/>
                        </a:rPr>
                        <a:t>EBO meeting</a:t>
                      </a:r>
                      <a:endParaRPr lang="en-US" sz="8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latin typeface="Calibri" pitchFamily="34" charset="0"/>
                        </a:rPr>
                        <a:t>Xmas Party</a:t>
                      </a:r>
                      <a:endParaRPr lang="en-US" sz="8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43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1" u="none" strike="noStrike" baseline="0" dirty="0" smtClean="0">
                          <a:latin typeface="Calibri" pitchFamily="34" charset="0"/>
                        </a:rPr>
                        <a:t>Incoming missions / Province visit/Others</a:t>
                      </a:r>
                      <a:endParaRPr lang="en-US" sz="800" b="1" i="1" u="none" strike="noStrike" dirty="0" smtClean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 dirty="0" smtClean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latin typeface="Calibri" pitchFamily="34" charset="0"/>
                        </a:rPr>
                        <a:t>25.08: Appreciation</a:t>
                      </a:r>
                      <a:r>
                        <a:rPr lang="en-US" sz="800" b="0" i="0" u="none" strike="noStrike" baseline="0" dirty="0" smtClean="0">
                          <a:latin typeface="Calibri" pitchFamily="34" charset="0"/>
                        </a:rPr>
                        <a:t> Night</a:t>
                      </a:r>
                      <a:endParaRPr lang="en-US" sz="8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smtClean="0">
                          <a:latin typeface="Calibri" pitchFamily="34" charset="0"/>
                        </a:rPr>
                        <a:t>21.09: Orientation Night</a:t>
                      </a:r>
                      <a:endParaRPr lang="en-US" sz="8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2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1" u="none" strike="noStrike" dirty="0" smtClean="0">
                          <a:latin typeface="Calibri" pitchFamily="34" charset="0"/>
                        </a:rPr>
                        <a:t>Europe/Intl trip</a:t>
                      </a:r>
                      <a:endParaRPr lang="en-US" sz="800" b="1" i="1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 smtClean="0">
                          <a:latin typeface="Calibri" pitchFamily="34" charset="0"/>
                        </a:rPr>
                        <a:t>02.07 :</a:t>
                      </a:r>
                      <a:r>
                        <a:rPr lang="en-US" sz="800" b="0" i="0" u="none" strike="noStrike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800" b="0" i="0" u="none" strike="noStrike" dirty="0" err="1" smtClean="0">
                          <a:latin typeface="Calibri" pitchFamily="34" charset="0"/>
                        </a:rPr>
                        <a:t>EuroCham</a:t>
                      </a:r>
                      <a:r>
                        <a:rPr lang="en-US" sz="800" b="0" i="0" u="none" strike="noStrike" baseline="0" dirty="0" smtClean="0">
                          <a:latin typeface="Calibri" pitchFamily="34" charset="0"/>
                        </a:rPr>
                        <a:t> Challenge 2016</a:t>
                      </a:r>
                      <a:endParaRPr lang="en-US" sz="800" b="0" i="0" u="none" strike="noStrike" dirty="0" smtClean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 err="1" smtClean="0">
                          <a:latin typeface="Calibri" pitchFamily="34" charset="0"/>
                        </a:rPr>
                        <a:t>Tbc</a:t>
                      </a:r>
                      <a:r>
                        <a:rPr lang="en-US" sz="800" b="0" i="0" u="none" strike="noStrike" dirty="0" smtClean="0">
                          <a:latin typeface="Calibri" pitchFamily="34" charset="0"/>
                        </a:rPr>
                        <a:t>: Healthcare mission (EVBN)</a:t>
                      </a:r>
                      <a:endParaRPr lang="en-US" sz="8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8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004360"/>
              </p:ext>
            </p:extLst>
          </p:nvPr>
        </p:nvGraphicFramePr>
        <p:xfrm>
          <a:off x="415410" y="3561162"/>
          <a:ext cx="7910053" cy="3258076"/>
        </p:xfrm>
        <a:graphic>
          <a:graphicData uri="http://schemas.openxmlformats.org/drawingml/2006/table">
            <a:tbl>
              <a:tblPr/>
              <a:tblGrid>
                <a:gridCol w="635629"/>
                <a:gridCol w="1146305"/>
                <a:gridCol w="1162155"/>
                <a:gridCol w="1241491"/>
                <a:gridCol w="1241491"/>
                <a:gridCol w="1241491"/>
                <a:gridCol w="1241491"/>
              </a:tblGrid>
              <a:tr h="1681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HANOI</a:t>
                      </a:r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latin typeface="Calibri" pitchFamily="34" charset="0"/>
                        </a:rPr>
                        <a:t>Jul</a:t>
                      </a:r>
                      <a:endParaRPr lang="en-US" sz="700" b="1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latin typeface="Calibri" pitchFamily="34" charset="0"/>
                        </a:rPr>
                        <a:t>Aug</a:t>
                      </a:r>
                      <a:endParaRPr lang="en-US" sz="700" b="1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latin typeface="Calibri" pitchFamily="34" charset="0"/>
                        </a:rPr>
                        <a:t>Sep</a:t>
                      </a:r>
                      <a:endParaRPr lang="en-US" sz="700" b="1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latin typeface="Calibri" pitchFamily="34" charset="0"/>
                        </a:rPr>
                        <a:t>Oct</a:t>
                      </a:r>
                      <a:endParaRPr lang="en-US" sz="700" b="1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latin typeface="Calibri" pitchFamily="34" charset="0"/>
                        </a:rPr>
                        <a:t>Nov</a:t>
                      </a:r>
                      <a:endParaRPr lang="en-US" sz="700" b="1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latin typeface="Calibri" pitchFamily="34" charset="0"/>
                        </a:rPr>
                        <a:t>Dec</a:t>
                      </a:r>
                      <a:endParaRPr lang="en-US" sz="700" b="1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34574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700" b="1" i="1" u="none" strike="noStrike" dirty="0">
                          <a:latin typeface="Calibri" pitchFamily="34" charset="0"/>
                        </a:rPr>
                        <a:t>Business</a:t>
                      </a:r>
                    </a:p>
                  </a:txBody>
                  <a:tcPr marL="9071" marR="9071" marT="8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Social Media Update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</a:t>
                      </a:r>
                      <a:endParaRPr lang="en-US" sz="700" b="0" i="0" u="none" strike="noStrike" dirty="0" smtClean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Retail Market and Consumer Trends</a:t>
                      </a:r>
                    </a:p>
                    <a:p>
                      <a:pPr algn="l" fontAlgn="ctr"/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The Stock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Market in Vietnam: Updates</a:t>
                      </a:r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Dialogue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with World Bank</a:t>
                      </a:r>
                      <a:endParaRPr lang="en-US" sz="700" b="0" i="0" u="none" strike="noStrike" dirty="0" smtClean="0">
                        <a:latin typeface="Calibri" pitchFamily="34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smtClean="0">
                          <a:latin typeface="Calibri" pitchFamily="34" charset="0"/>
                        </a:rPr>
                        <a:t>SC  Review and Outlook </a:t>
                      </a:r>
                      <a:endParaRPr lang="en-US" sz="700" b="0" i="0" u="none" strike="noStrike" dirty="0" smtClean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Site Excursion</a:t>
                      </a:r>
                    </a:p>
                    <a:p>
                      <a:pPr algn="l" fontAlgn="ctr"/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kern="1200" dirty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Salary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Survey</a:t>
                      </a:r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73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700" b="1" i="1" u="none" strike="noStrike" dirty="0">
                          <a:latin typeface="Calibri" pitchFamily="34" charset="0"/>
                        </a:rPr>
                        <a:t>Advocacy</a:t>
                      </a:r>
                    </a:p>
                  </a:txBody>
                  <a:tcPr marL="9071" marR="9071" marT="8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Special</a:t>
                      </a:r>
                      <a:r>
                        <a:rPr lang="en-US" sz="700" b="0" i="0" u="none" strike="noStrike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dialogue with Key Ministries + SC presentation </a:t>
                      </a:r>
                      <a:r>
                        <a:rPr lang="en-US" sz="700" b="0" i="1" u="none" strike="noStrike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700" b="0" i="1" u="none" strike="noStrike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Dialogue</a:t>
                      </a:r>
                      <a:r>
                        <a:rPr lang="en-US" sz="700" b="0" i="1" u="none" strike="noStrike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with </a:t>
                      </a:r>
                      <a:r>
                        <a:rPr lang="en-US" sz="700" b="0" i="1" u="none" strike="noStrike" kern="1200" baseline="0" dirty="0" err="1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MoIT</a:t>
                      </a:r>
                      <a:r>
                        <a:rPr lang="en-US" sz="700" b="0" i="1" u="none" strike="noStrike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US" sz="700" b="0" i="1" u="none" strike="noStrike" kern="1200" dirty="0" smtClean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kern="1200" dirty="0" smtClean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algn="l" fontAlgn="ctr"/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Dialogue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with State-bank</a:t>
                      </a:r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Meeting with HN PC</a:t>
                      </a:r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smtClean="0">
                          <a:latin typeface="Calibri" pitchFamily="34" charset="0"/>
                        </a:rPr>
                        <a:t>VBF</a:t>
                      </a:r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FTA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technical seminar (topic to be defined)</a:t>
                      </a:r>
                      <a:endParaRPr lang="en-US" sz="700" b="0" i="0" u="none" strike="noStrike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Special</a:t>
                      </a:r>
                      <a:r>
                        <a:rPr lang="en-US" sz="700" b="0" i="0" u="none" strike="noStrike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dialogue with Key Ministries + SC presentation (</a:t>
                      </a:r>
                      <a:r>
                        <a:rPr lang="en-US" sz="700" b="0" i="1" u="none" strike="noStrike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Dialogue with Economic Committee of National Assembly)</a:t>
                      </a:r>
                      <a:endParaRPr lang="en-US" sz="700" b="0" i="1" u="none" strike="noStrike" kern="1200" dirty="0" smtClean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algn="l" fontAlgn="ctr"/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FTA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technical seminar (topic to be defined)</a:t>
                      </a:r>
                      <a:endParaRPr lang="en-US" sz="700" b="0" i="0" u="none" strike="noStrike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Special</a:t>
                      </a:r>
                      <a:r>
                        <a:rPr lang="en-US" sz="700" b="0" i="0" u="none" strike="noStrike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dialogue with Key Ministries + SC presentation (</a:t>
                      </a:r>
                      <a:r>
                        <a:rPr lang="en-US" sz="700" b="0" i="1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MOF Dialogue)</a:t>
                      </a:r>
                      <a:endParaRPr lang="en-US" sz="700" b="0" i="1" u="none" strike="noStrike" kern="1200" dirty="0" smtClean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FTA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technical seminar (topic to be defined)</a:t>
                      </a:r>
                      <a:endParaRPr lang="en-US" sz="700" b="0" i="0" u="none" strike="noStrike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589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1" u="none" strike="noStrike" dirty="0" smtClean="0">
                          <a:latin typeface="Calibri" pitchFamily="34" charset="0"/>
                        </a:rPr>
                        <a:t>Training</a:t>
                      </a:r>
                    </a:p>
                    <a:p>
                      <a:pPr algn="l" fontAlgn="ctr"/>
                      <a:endParaRPr lang="en-US" sz="700" b="1" i="1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Business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skill-</a:t>
                      </a:r>
                      <a:r>
                        <a:rPr lang="en-US" sz="700" b="0" i="0" u="none" strike="noStrike" baseline="0" dirty="0" err="1" smtClean="0">
                          <a:latin typeface="Calibri" pitchFamily="34" charset="0"/>
                        </a:rPr>
                        <a:t>tbd</a:t>
                      </a:r>
                      <a:endParaRPr lang="en-US" sz="700" b="0" i="0" u="none" strike="noStrike" dirty="0" smtClean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Business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skill-</a:t>
                      </a:r>
                      <a:r>
                        <a:rPr lang="en-US" sz="700" b="0" i="0" u="none" strike="noStrike" baseline="0" dirty="0" err="1" smtClean="0">
                          <a:latin typeface="Calibri" pitchFamily="34" charset="0"/>
                        </a:rPr>
                        <a:t>tbd</a:t>
                      </a:r>
                      <a:endParaRPr lang="en-US" sz="700" b="0" i="0" u="none" strike="noStrike" dirty="0" smtClean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Business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skill-</a:t>
                      </a:r>
                      <a:r>
                        <a:rPr lang="en-US" sz="700" b="0" i="0" u="none" strike="noStrike" baseline="0" dirty="0" err="1" smtClean="0">
                          <a:latin typeface="Calibri" pitchFamily="34" charset="0"/>
                        </a:rPr>
                        <a:t>tbd</a:t>
                      </a:r>
                      <a:endParaRPr lang="en-US" sz="700" b="0" i="0" u="none" strike="noStrike" dirty="0" smtClean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1" u="none" strike="noStrike" dirty="0">
                          <a:latin typeface="Calibri" pitchFamily="34" charset="0"/>
                        </a:rPr>
                        <a:t>Social</a:t>
                      </a:r>
                    </a:p>
                  </a:txBody>
                  <a:tcPr marL="9071" marR="9071" marT="8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Monthly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co-chambers networking </a:t>
                      </a:r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smtClean="0">
                          <a:latin typeface="Calibri" pitchFamily="34" charset="0"/>
                        </a:rPr>
                        <a:t>Monthly</a:t>
                      </a:r>
                      <a:r>
                        <a:rPr lang="en-US" sz="700" b="0" i="0" u="none" strike="noStrike" baseline="0" smtClean="0">
                          <a:latin typeface="Calibri" pitchFamily="34" charset="0"/>
                        </a:rPr>
                        <a:t> co-chambers networking </a:t>
                      </a:r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Monthly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co-chambers networking </a:t>
                      </a:r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smtClean="0">
                          <a:latin typeface="Calibri" pitchFamily="34" charset="0"/>
                        </a:rPr>
                        <a:t>Monthly</a:t>
                      </a:r>
                      <a:r>
                        <a:rPr lang="en-US" sz="700" b="0" i="0" u="none" strike="noStrike" baseline="0" smtClean="0">
                          <a:latin typeface="Calibri" pitchFamily="34" charset="0"/>
                        </a:rPr>
                        <a:t> co-chambers networking </a:t>
                      </a:r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Monthly</a:t>
                      </a:r>
                      <a:r>
                        <a:rPr lang="en-US" sz="700" b="0" i="0" u="none" strike="noStrike" baseline="0" dirty="0" smtClean="0">
                          <a:latin typeface="Calibri" pitchFamily="34" charset="0"/>
                        </a:rPr>
                        <a:t> co-chambers networking </a:t>
                      </a:r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Xmas Party</a:t>
                      </a:r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60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1" u="none" strike="noStrike" baseline="0" dirty="0" smtClean="0">
                          <a:latin typeface="Calibri" pitchFamily="34" charset="0"/>
                        </a:rPr>
                        <a:t>Incoming missions / Province visit/Others</a:t>
                      </a:r>
                      <a:endParaRPr lang="en-US" sz="700" b="1" i="1" u="none" strike="noStrike" dirty="0" smtClean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0" i="0" u="none" strike="noStrike" dirty="0" err="1" smtClean="0">
                          <a:latin typeface="Calibri" pitchFamily="34" charset="0"/>
                        </a:rPr>
                        <a:t>Tbc</a:t>
                      </a:r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: Orientation Night</a:t>
                      </a:r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11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1" u="none" strike="noStrike" dirty="0" smtClean="0">
                          <a:latin typeface="Calibri" pitchFamily="34" charset="0"/>
                        </a:rPr>
                        <a:t>Europe/Intl trip</a:t>
                      </a:r>
                      <a:endParaRPr lang="en-US" sz="700" b="1" i="1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>
                          <a:latin typeface="Calibri" pitchFamily="34" charset="0"/>
                        </a:rPr>
                        <a:t> </a:t>
                      </a:r>
                      <a:r>
                        <a:rPr lang="en-US" sz="700" b="0" i="0" u="none" strike="noStrike" dirty="0" err="1" smtClean="0">
                          <a:latin typeface="Calibri" pitchFamily="34" charset="0"/>
                        </a:rPr>
                        <a:t>Tbc</a:t>
                      </a:r>
                      <a:r>
                        <a:rPr lang="en-US" sz="700" b="0" i="0" u="none" strike="noStrike" dirty="0" smtClean="0">
                          <a:latin typeface="Calibri" pitchFamily="34" charset="0"/>
                        </a:rPr>
                        <a:t>: Healthcare mission (EVBN)</a:t>
                      </a: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latin typeface="Calibri" pitchFamily="34" charset="0"/>
                      </a:endParaRPr>
                    </a:p>
                  </a:txBody>
                  <a:tcPr marL="9071" marR="9071" marT="83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59598"/>
            <a:ext cx="9144000" cy="626202"/>
            <a:chOff x="0" y="59598"/>
            <a:chExt cx="9144000" cy="6262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98" y="59598"/>
              <a:ext cx="2802811" cy="550002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0" y="609600"/>
              <a:ext cx="9144000" cy="76200"/>
              <a:chOff x="0" y="152400"/>
              <a:chExt cx="9144000" cy="7620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0" y="228600"/>
                <a:ext cx="9144000" cy="0"/>
              </a:xfrm>
              <a:prstGeom prst="line">
                <a:avLst/>
              </a:prstGeom>
              <a:ln w="762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0" y="152400"/>
                <a:ext cx="9144000" cy="0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/>
          <p:cNvSpPr txBox="1"/>
          <p:nvPr/>
        </p:nvSpPr>
        <p:spPr>
          <a:xfrm>
            <a:off x="4681817" y="59598"/>
            <a:ext cx="2063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SERVICES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152399" y="734960"/>
            <a:ext cx="4592566" cy="6046840"/>
          </a:xfrm>
          <a:prstGeom prst="homePlate">
            <a:avLst>
              <a:gd name="adj" fmla="val 671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30143" y="734961"/>
            <a:ext cx="4461458" cy="6046838"/>
            <a:chOff x="4419600" y="990600"/>
            <a:chExt cx="4419600" cy="56388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419603" y="990600"/>
              <a:ext cx="298112" cy="281939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419603" y="3809999"/>
              <a:ext cx="298112" cy="281940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419600" y="6629400"/>
              <a:ext cx="44196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8839200" y="990600"/>
              <a:ext cx="0" cy="56388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419600" y="990600"/>
              <a:ext cx="44196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752600" y="710625"/>
            <a:ext cx="1087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4600" y="703699"/>
            <a:ext cx="1087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201751"/>
              </p:ext>
            </p:extLst>
          </p:nvPr>
        </p:nvGraphicFramePr>
        <p:xfrm>
          <a:off x="457200" y="1600200"/>
          <a:ext cx="3810000" cy="4419599"/>
        </p:xfrm>
        <a:graphic>
          <a:graphicData uri="http://schemas.openxmlformats.org/drawingml/2006/table">
            <a:tbl>
              <a:tblPr/>
              <a:tblGrid>
                <a:gridCol w="3810000"/>
              </a:tblGrid>
              <a:tr h="1011096">
                <a:tc>
                  <a:txBody>
                    <a:bodyPr/>
                    <a:lstStyle/>
                    <a:p>
                      <a:pPr marL="171450" indent="-171450" algn="l" fontAlgn="t">
                        <a:buFont typeface="Wingdings" panose="05000000000000000000" pitchFamily="2" charset="2"/>
                        <a:buChar char="v"/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Company contact list</a:t>
                      </a:r>
                    </a:p>
                  </a:txBody>
                  <a:tcPr marL="35581" marR="35581" marT="35581" marB="3558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4156">
                <a:tc>
                  <a:txBody>
                    <a:bodyPr/>
                    <a:lstStyle/>
                    <a:p>
                      <a:pPr marL="171450" indent="-171450" algn="l" fontAlgn="t">
                        <a:buFont typeface="Wingdings" panose="05000000000000000000" pitchFamily="2" charset="2"/>
                        <a:buChar char="v"/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Company background check</a:t>
                      </a:r>
                    </a:p>
                  </a:txBody>
                  <a:tcPr marL="35581" marR="35581" marT="35581" marB="3558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48390">
                <a:tc>
                  <a:txBody>
                    <a:bodyPr/>
                    <a:lstStyle/>
                    <a:p>
                      <a:pPr marL="171450" indent="-171450" algn="l" fontAlgn="t">
                        <a:buFont typeface="Wingdings" panose="05000000000000000000" pitchFamily="2" charset="2"/>
                        <a:buChar char="v"/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Market study</a:t>
                      </a:r>
                    </a:p>
                  </a:txBody>
                  <a:tcPr marL="35581" marR="35581" marT="35581" marB="3558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2626">
                <a:tc>
                  <a:txBody>
                    <a:bodyPr/>
                    <a:lstStyle/>
                    <a:p>
                      <a:pPr marL="171450" indent="-171450" algn="l" fontAlgn="t">
                        <a:buFont typeface="Wingdings" panose="05000000000000000000" pitchFamily="2" charset="2"/>
                        <a:buChar char="v"/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Business match-making</a:t>
                      </a:r>
                    </a:p>
                  </a:txBody>
                  <a:tcPr marL="35581" marR="35581" marT="35581" marB="3558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94156">
                <a:tc>
                  <a:txBody>
                    <a:bodyPr/>
                    <a:lstStyle/>
                    <a:p>
                      <a:pPr marL="171450" indent="-171450" algn="l" fontAlgn="t">
                        <a:buFont typeface="Wingdings" panose="05000000000000000000" pitchFamily="2" charset="2"/>
                        <a:buChar char="v"/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Consulting</a:t>
                      </a:r>
                    </a:p>
                  </a:txBody>
                  <a:tcPr marL="35581" marR="35581" marT="35581" marB="3558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4156">
                <a:tc>
                  <a:txBody>
                    <a:bodyPr/>
                    <a:lstStyle/>
                    <a:p>
                      <a:pPr marL="171450" indent="-171450" algn="l" fontAlgn="t">
                        <a:buFont typeface="Wingdings" panose="05000000000000000000" pitchFamily="2" charset="2"/>
                        <a:buChar char="v"/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Mission arrangement support</a:t>
                      </a:r>
                    </a:p>
                  </a:txBody>
                  <a:tcPr marL="35581" marR="35581" marT="35581" marB="3558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94156">
                <a:tc>
                  <a:txBody>
                    <a:bodyPr/>
                    <a:lstStyle/>
                    <a:p>
                      <a:pPr marL="171450" indent="-171450" algn="l" fontAlgn="t">
                        <a:buFont typeface="Wingdings" panose="05000000000000000000" pitchFamily="2" charset="2"/>
                        <a:buChar char="v"/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Company/Factory visit</a:t>
                      </a:r>
                    </a:p>
                  </a:txBody>
                  <a:tcPr marL="35581" marR="35581" marT="35581" marB="3558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0863">
                <a:tc>
                  <a:txBody>
                    <a:bodyPr/>
                    <a:lstStyle/>
                    <a:p>
                      <a:pPr marL="171450" indent="-171450" algn="l" fontAlgn="t">
                        <a:buFont typeface="Wingdings" panose="05000000000000000000" pitchFamily="2" charset="2"/>
                        <a:buChar char="v"/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Fair/Exhibition/Event/Seminar/Conference Support</a:t>
                      </a:r>
                    </a:p>
                  </a:txBody>
                  <a:tcPr marL="35581" marR="35581" marT="35581" marB="3558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3" name="Cross 2"/>
          <p:cNvSpPr/>
          <p:nvPr/>
        </p:nvSpPr>
        <p:spPr>
          <a:xfrm>
            <a:off x="4327464" y="3314700"/>
            <a:ext cx="914400" cy="838200"/>
          </a:xfrm>
          <a:prstGeom prst="plus">
            <a:avLst>
              <a:gd name="adj" fmla="val 4259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484865" y="2331533"/>
            <a:ext cx="326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CEEC SOFTLANDING PROGRAM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96315" y="3524553"/>
            <a:ext cx="326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VIETNAM DESK IN EUROPE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562600" y="5105400"/>
            <a:ext cx="326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SERVICES FOR UNIVERSITIES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0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59598"/>
            <a:ext cx="9144000" cy="626202"/>
            <a:chOff x="0" y="59598"/>
            <a:chExt cx="9144000" cy="6262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98" y="59598"/>
              <a:ext cx="2802811" cy="550002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0" y="609600"/>
              <a:ext cx="9144000" cy="76200"/>
              <a:chOff x="0" y="152400"/>
              <a:chExt cx="9144000" cy="7620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0" y="228600"/>
                <a:ext cx="9144000" cy="0"/>
              </a:xfrm>
              <a:prstGeom prst="line">
                <a:avLst/>
              </a:prstGeom>
              <a:ln w="762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0" y="152400"/>
                <a:ext cx="9144000" cy="0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/>
          <p:cNvSpPr txBox="1"/>
          <p:nvPr/>
        </p:nvSpPr>
        <p:spPr>
          <a:xfrm>
            <a:off x="2933995" y="71508"/>
            <a:ext cx="5817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RESOURCES AND ADMINISTRATION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152399" y="734960"/>
            <a:ext cx="4592566" cy="6046840"/>
          </a:xfrm>
          <a:prstGeom prst="homePlate">
            <a:avLst>
              <a:gd name="adj" fmla="val 671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30143" y="734961"/>
            <a:ext cx="4461458" cy="6046838"/>
            <a:chOff x="4419600" y="990600"/>
            <a:chExt cx="4419600" cy="56388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419603" y="990600"/>
              <a:ext cx="298112" cy="281939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419603" y="3809999"/>
              <a:ext cx="298112" cy="281940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419600" y="6629400"/>
              <a:ext cx="44196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8839200" y="990600"/>
              <a:ext cx="0" cy="56388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419600" y="990600"/>
              <a:ext cx="44196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752600" y="710625"/>
            <a:ext cx="1087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4600" y="703699"/>
            <a:ext cx="1087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ross 2"/>
          <p:cNvSpPr/>
          <p:nvPr/>
        </p:nvSpPr>
        <p:spPr>
          <a:xfrm>
            <a:off x="4327464" y="3314700"/>
            <a:ext cx="914400" cy="838200"/>
          </a:xfrm>
          <a:prstGeom prst="plus">
            <a:avLst>
              <a:gd name="adj" fmla="val 4259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34755" y="1909293"/>
            <a:ext cx="326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OFFICE MANAGER HANOI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86458" y="4160880"/>
            <a:ext cx="3504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EXECUTIVE COMMITTEE MEMBERS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459787" y="1916668"/>
            <a:ext cx="326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OFFICE MANAGER HCM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286890" y="4160880"/>
            <a:ext cx="3504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EXECUTIVE COMMITTEE MEMBERS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0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59598"/>
            <a:ext cx="9144000" cy="626202"/>
            <a:chOff x="0" y="59598"/>
            <a:chExt cx="9144000" cy="6262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98" y="59598"/>
              <a:ext cx="2802811" cy="550002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0" y="609600"/>
              <a:ext cx="9144000" cy="76200"/>
              <a:chOff x="0" y="152400"/>
              <a:chExt cx="9144000" cy="76200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0" y="228600"/>
                <a:ext cx="9144000" cy="0"/>
              </a:xfrm>
              <a:prstGeom prst="line">
                <a:avLst/>
              </a:prstGeom>
              <a:ln w="762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0" y="152400"/>
                <a:ext cx="9144000" cy="0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extBox 8"/>
          <p:cNvSpPr txBox="1"/>
          <p:nvPr/>
        </p:nvSpPr>
        <p:spPr>
          <a:xfrm>
            <a:off x="2057400" y="2590800"/>
            <a:ext cx="46410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Free" pitchFamily="34" charset="0"/>
              </a:rPr>
              <a:t>THANK YOU!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Free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7357-2060-4B85-9C9D-7F7763E5CE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996</Words>
  <Application>Microsoft Office PowerPoint</Application>
  <PresentationFormat>On-screen Show (4:3)</PresentationFormat>
  <Paragraphs>276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.VnFree</vt:lpstr>
      <vt:lpstr>Arial</vt:lpstr>
      <vt:lpstr>Calibri</vt:lpstr>
      <vt:lpstr>Century Schoolbook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27</cp:revision>
  <cp:lastPrinted>2016-03-03T04:26:12Z</cp:lastPrinted>
  <dcterms:created xsi:type="dcterms:W3CDTF">2016-03-03T03:53:39Z</dcterms:created>
  <dcterms:modified xsi:type="dcterms:W3CDTF">2016-03-04T07:27:27Z</dcterms:modified>
</cp:coreProperties>
</file>